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97" r:id="rId2"/>
    <p:sldId id="280" r:id="rId3"/>
    <p:sldId id="290" r:id="rId4"/>
    <p:sldId id="271" r:id="rId5"/>
    <p:sldId id="298" r:id="rId6"/>
    <p:sldId id="289" r:id="rId7"/>
    <p:sldId id="299" r:id="rId8"/>
    <p:sldId id="283" r:id="rId9"/>
    <p:sldId id="284" r:id="rId10"/>
    <p:sldId id="285" r:id="rId11"/>
    <p:sldId id="288" r:id="rId12"/>
    <p:sldId id="296" r:id="rId13"/>
    <p:sldId id="287" r:id="rId14"/>
    <p:sldId id="291" r:id="rId15"/>
    <p:sldId id="293" r:id="rId16"/>
    <p:sldId id="294" r:id="rId17"/>
    <p:sldId id="295" r:id="rId18"/>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6" clrIdx="1">
    <p:extLst>
      <p:ext uri="{19B8F6BF-5375-455C-9EA6-DF929625EA0E}">
        <p15:presenceInfo xmlns:p15="http://schemas.microsoft.com/office/powerpoint/2012/main" userId="2d2c87348a7a86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67217" autoAdjust="0"/>
  </p:normalViewPr>
  <p:slideViewPr>
    <p:cSldViewPr snapToGrid="0">
      <p:cViewPr varScale="1">
        <p:scale>
          <a:sx n="70" d="100"/>
          <a:sy n="70" d="100"/>
        </p:scale>
        <p:origin x="162" y="7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91" d="100"/>
          <a:sy n="91" d="100"/>
        </p:scale>
        <p:origin x="3264" y="2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‹Nr.›</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‹Nr.›</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Nota per esperti G+S:</a:t>
            </a:r>
          </a:p>
          <a:p>
            <a:pPr marL="171450" indent="-171450">
              <a:buFont typeface="Arial" panose="020B0604020202020204" pitchFamily="34" charset="0"/>
              <a:buChar char="•"/>
            </a:pPr>
            <a:r>
              <a:rPr lang="it-IT" dirty="0"/>
              <a:t>La maggior parte delle immagini delle diapositive sono collegate in modalità presentazione. Con un clic si accede direttamente al video, al modulo di apprendimento o alle informazioni di base.</a:t>
            </a:r>
            <a:endParaRPr lang="fr-FR"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a:t>
            </a:fld>
            <a:endParaRPr lang="de-DE" dirty="0"/>
          </a:p>
        </p:txBody>
      </p:sp>
    </p:spTree>
    <p:extLst>
      <p:ext uri="{BB962C8B-B14F-4D97-AF65-F5344CB8AC3E}">
        <p14:creationId xmlns:p14="http://schemas.microsoft.com/office/powerpoint/2010/main" val="37930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i="1" dirty="0" err="1">
                <a:solidFill>
                  <a:schemeClr val="tx1"/>
                </a:solidFill>
                <a:latin typeface="Arial" panose="020B0604020202020204" pitchFamily="34" charset="0"/>
                <a:cs typeface="Arial" panose="020B0604020202020204" pitchFamily="34" charset="0"/>
              </a:rPr>
              <a:t>Testo</a:t>
            </a:r>
            <a:r>
              <a:rPr lang="de-CH" sz="1200" i="1" dirty="0">
                <a:solidFill>
                  <a:schemeClr val="tx1"/>
                </a:solidFill>
                <a:latin typeface="Arial" panose="020B0604020202020204" pitchFamily="34" charset="0"/>
                <a:cs typeface="Arial" panose="020B0604020202020204" pitchFamily="34" charset="0"/>
              </a:rPr>
              <a:t> delle </a:t>
            </a:r>
            <a:r>
              <a:rPr lang="de-CH" sz="1200" i="1" dirty="0" err="1">
                <a:solidFill>
                  <a:schemeClr val="tx1"/>
                </a:solidFill>
                <a:latin typeface="Arial" panose="020B0604020202020204" pitchFamily="34" charset="0"/>
                <a:cs typeface="Arial" panose="020B0604020202020204" pitchFamily="34" charset="0"/>
              </a:rPr>
              <a:t>Novità</a:t>
            </a:r>
            <a:r>
              <a:rPr lang="de-CH" sz="1200" i="1" dirty="0">
                <a:solidFill>
                  <a:schemeClr val="tx1"/>
                </a:solidFill>
                <a:latin typeface="Arial" panose="020B0604020202020204" pitchFamily="34" charset="0"/>
                <a:cs typeface="Arial" panose="020B0604020202020204" pitchFamily="34" charset="0"/>
              </a:rPr>
              <a:t> G+S </a:t>
            </a:r>
            <a:r>
              <a:rPr lang="de-CH" sz="1200" i="1" baseline="0" dirty="0">
                <a:solidFill>
                  <a:schemeClr val="tx1"/>
                </a:solidFill>
                <a:latin typeface="Arial" panose="020B0604020202020204" pitchFamily="34" charset="0"/>
                <a:cs typeface="Arial" panose="020B0604020202020204" pitchFamily="34" charset="0"/>
              </a:rPr>
              <a:t>(2023)</a:t>
            </a:r>
            <a:endParaRPr lang="de-CH" sz="1200" i="1" dirty="0">
              <a:solidFill>
                <a:schemeClr val="tx1"/>
              </a:solidFill>
              <a:latin typeface="Arial" panose="020B0604020202020204" pitchFamily="34" charset="0"/>
              <a:cs typeface="Arial" panose="020B0604020202020204" pitchFamily="34" charset="0"/>
            </a:endParaRPr>
          </a:p>
          <a:p>
            <a:endParaRPr lang="de-CH" sz="1200" b="0" kern="1200" dirty="0">
              <a:solidFill>
                <a:schemeClr val="tx1"/>
              </a:solidFill>
              <a:effectLst/>
              <a:latin typeface="Arial" panose="020B0604020202020204" pitchFamily="34" charset="0"/>
              <a:ea typeface="+mn-ea"/>
              <a:cs typeface="Arial" panose="020B0604020202020204" pitchFamily="34" charset="0"/>
            </a:endParaRPr>
          </a:p>
          <a:p>
            <a:r>
              <a:rPr lang="fr-FR" sz="1200" b="1" kern="1200" dirty="0">
                <a:solidFill>
                  <a:schemeClr val="tx1"/>
                </a:solidFill>
                <a:effectLst/>
                <a:latin typeface="Arial" panose="020B0604020202020204" pitchFamily="34" charset="0"/>
                <a:ea typeface="+mn-ea"/>
                <a:cs typeface="Arial" panose="020B0604020202020204" pitchFamily="34" charset="0"/>
              </a:rPr>
              <a:t>Il </a:t>
            </a:r>
            <a:r>
              <a:rPr lang="fr-FR" sz="1200" b="1" kern="1200" dirty="0" err="1">
                <a:solidFill>
                  <a:schemeClr val="tx1"/>
                </a:solidFill>
                <a:effectLst/>
                <a:latin typeface="Arial" panose="020B0604020202020204" pitchFamily="34" charset="0"/>
                <a:ea typeface="+mn-ea"/>
                <a:cs typeface="Arial" panose="020B0604020202020204" pitchFamily="34" charset="0"/>
              </a:rPr>
              <a:t>fascino</a:t>
            </a:r>
            <a:r>
              <a:rPr lang="fr-FR" sz="1200" b="1" kern="1200" dirty="0">
                <a:solidFill>
                  <a:schemeClr val="tx1"/>
                </a:solidFill>
                <a:effectLst/>
                <a:latin typeface="Arial" panose="020B0604020202020204" pitchFamily="34" charset="0"/>
                <a:ea typeface="+mn-ea"/>
                <a:cs typeface="Arial" panose="020B0604020202020204" pitchFamily="34" charset="0"/>
              </a:rPr>
              <a:t> dei </a:t>
            </a:r>
            <a:r>
              <a:rPr lang="fr-FR" sz="1200" b="1" kern="1200" dirty="0" err="1">
                <a:solidFill>
                  <a:schemeClr val="tx1"/>
                </a:solidFill>
                <a:effectLst/>
                <a:latin typeface="Arial" panose="020B0604020202020204" pitchFamily="34" charset="0"/>
                <a:ea typeface="+mn-ea"/>
                <a:cs typeface="Arial" panose="020B0604020202020204" pitchFamily="34" charset="0"/>
              </a:rPr>
              <a:t>campi</a:t>
            </a:r>
            <a:endParaRPr lang="fr-FR" sz="1200" b="1" kern="1200" dirty="0">
              <a:solidFill>
                <a:schemeClr val="tx1"/>
              </a:solidFill>
              <a:effectLst/>
              <a:latin typeface="Arial" panose="020B0604020202020204" pitchFamily="34" charset="0"/>
              <a:ea typeface="+mn-ea"/>
              <a:cs typeface="Arial" panose="020B0604020202020204" pitchFamily="34" charset="0"/>
            </a:endParaRPr>
          </a:p>
          <a:p>
            <a:r>
              <a:rPr lang="it-IT" sz="1200" b="0" kern="1200" dirty="0">
                <a:solidFill>
                  <a:schemeClr val="tx1"/>
                </a:solidFill>
                <a:effectLst/>
                <a:latin typeface="Arial" panose="020B0604020202020204" pitchFamily="34" charset="0"/>
                <a:ea typeface="+mn-ea"/>
                <a:cs typeface="Arial" panose="020B0604020202020204" pitchFamily="34" charset="0"/>
              </a:rPr>
              <a:t>Il campo di sport scolastico, il campo di allenamento di una società sportiva o, ad esempio, il campo di Pentecoste di un'associazione giovanile: sono tutte occasioni importanti per i partecipanti di imparare e vivere delle esperienze preziose, formative e indimenticabili.</a:t>
            </a:r>
          </a:p>
          <a:p>
            <a:endParaRPr lang="it-IT"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it-IT" sz="1200" b="1" i="0" dirty="0">
                <a:solidFill>
                  <a:srgbClr val="202023"/>
                </a:solidFill>
                <a:effectLst/>
                <a:latin typeface="Arial" panose="020B0604020202020204" pitchFamily="34" charset="0"/>
                <a:cs typeface="Arial" panose="020B0604020202020204" pitchFamily="34" charset="0"/>
              </a:rPr>
              <a:t>Novità: le società sportive possono annunciare campi sportivi</a:t>
            </a:r>
          </a:p>
          <a:p>
            <a:r>
              <a:rPr lang="it-IT" sz="1200" b="0" i="0" dirty="0">
                <a:solidFill>
                  <a:srgbClr val="202023"/>
                </a:solidFill>
                <a:effectLst/>
                <a:latin typeface="Arial" panose="020B0604020202020204" pitchFamily="34" charset="0"/>
                <a:cs typeface="Arial" panose="020B0604020202020204" pitchFamily="34" charset="0"/>
              </a:rPr>
              <a:t>D’ora in poi tutti gli organizzatori di offerte G+S potranno annunciare anche campi G+S. Questo vale anche per le società sportive. Finora questa possibilità era data solo alle organizzazioni giovanili, ai Cantoni, ai comuni, alle federazioni sportive nazionali e alle scuole.</a:t>
            </a:r>
            <a:endParaRPr lang="it-IT" sz="1200" b="0" kern="1200" dirty="0">
              <a:solidFill>
                <a:schemeClr val="tx1"/>
              </a:solidFill>
              <a:effectLst/>
              <a:latin typeface="Arial" panose="020B0604020202020204" pitchFamily="34" charset="0"/>
              <a:ea typeface="+mn-ea"/>
              <a:cs typeface="Arial" panose="020B0604020202020204" pitchFamily="34" charset="0"/>
            </a:endParaRPr>
          </a:p>
          <a:p>
            <a:endParaRPr lang="de-CH" sz="1200" b="0" kern="1200" dirty="0">
              <a:solidFill>
                <a:schemeClr val="tx1"/>
              </a:solidFill>
              <a:effectLst/>
              <a:latin typeface="Arial" panose="020B0604020202020204" pitchFamily="34" charset="0"/>
              <a:ea typeface="+mn-ea"/>
              <a:cs typeface="Arial" panose="020B0604020202020204" pitchFamily="34" charset="0"/>
            </a:endParaRPr>
          </a:p>
          <a:p>
            <a:r>
              <a:rPr lang="it-IT" sz="1200" b="1" i="0" dirty="0">
                <a:solidFill>
                  <a:srgbClr val="202023"/>
                </a:solidFill>
                <a:effectLst/>
                <a:latin typeface="Arial" panose="020B0604020202020204" pitchFamily="34" charset="0"/>
                <a:cs typeface="Arial" panose="020B0604020202020204" pitchFamily="34" charset="0"/>
              </a:rPr>
              <a:t>I campi G+S</a:t>
            </a:r>
            <a:r>
              <a:rPr lang="it-IT" sz="1200" b="0" i="0" dirty="0">
                <a:solidFill>
                  <a:srgbClr val="202023"/>
                </a:solidFill>
                <a:effectLst/>
                <a:latin typeface="Arial" panose="020B0604020202020204" pitchFamily="34" charset="0"/>
                <a:cs typeface="Arial" panose="020B0604020202020204" pitchFamily="34" charset="0"/>
              </a:rPr>
              <a:t> (con o senza pernottamento) possono essere svolti e conteggiati indipendentemente dall'allenamento regolare.</a:t>
            </a:r>
          </a:p>
          <a:p>
            <a:pPr marL="171450" indent="-171450">
              <a:buFont typeface="Arial" panose="020B0604020202020204" pitchFamily="34" charset="0"/>
              <a:buChar char="•"/>
            </a:pPr>
            <a:r>
              <a:rPr lang="it-IT" sz="1200" b="0" kern="1200" dirty="0">
                <a:solidFill>
                  <a:schemeClr val="tx1"/>
                </a:solidFill>
                <a:effectLst/>
                <a:latin typeface="Arial" panose="020B0604020202020204" pitchFamily="34" charset="0"/>
                <a:ea typeface="+mn-ea"/>
                <a:cs typeface="Arial" panose="020B0604020202020204" pitchFamily="34" charset="0"/>
              </a:rPr>
              <a:t>Un campo G+S comprende attività nelle discipline sportive G+S svolte in un gruppo (che fa vita comunitaria al campo) sotto la guida di monitrici e monitori G+S. La vita comunitaria al campo comprende la convivenza in una struttura giornaliera in un determinato luogo con o senza pernottamento comune.</a:t>
            </a:r>
            <a:endParaRPr lang="de-CH" sz="120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sz="1200" b="0" kern="1200" dirty="0">
                <a:solidFill>
                  <a:schemeClr val="tx1"/>
                </a:solidFill>
                <a:effectLst/>
                <a:latin typeface="Arial" panose="020B0604020202020204" pitchFamily="34" charset="0"/>
                <a:ea typeface="+mn-ea"/>
                <a:cs typeface="Arial" panose="020B0604020202020204" pitchFamily="34" charset="0"/>
              </a:rPr>
              <a:t>Durata minima: 4 giorni (consecutivi)</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sz="1200" b="0" kern="1200" dirty="0">
                <a:solidFill>
                  <a:schemeClr val="tx1"/>
                </a:solidFill>
                <a:effectLst/>
                <a:latin typeface="Arial" panose="020B0604020202020204" pitchFamily="34" charset="0"/>
                <a:ea typeface="+mn-ea"/>
                <a:cs typeface="Arial" panose="020B0604020202020204" pitchFamily="34" charset="0"/>
              </a:rPr>
              <a:t>Durata massima: nessun limite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sz="1200" b="0" i="0" dirty="0">
                <a:solidFill>
                  <a:srgbClr val="202023"/>
                </a:solidFill>
                <a:effectLst/>
                <a:latin typeface="Arial" panose="020B0604020202020204" pitchFamily="34" charset="0"/>
                <a:cs typeface="Arial" panose="020B0604020202020204" pitchFamily="34" charset="0"/>
              </a:rPr>
              <a:t>È possibile svolgere più campi l'anno e conteggiarli, ad es. 5 giorni di campo con pernottamento in primavera, 6 giorni di campo estivo con pernottamento e 4 giorni di campo senza pernottamento in autunno.</a:t>
            </a:r>
          </a:p>
          <a:p>
            <a:pPr marL="171450" indent="-171450">
              <a:buFont typeface="Arial" panose="020B0604020202020204" pitchFamily="34" charset="0"/>
              <a:buChar char="•"/>
            </a:pPr>
            <a:r>
              <a:rPr lang="it-IT" sz="1200" b="0" kern="1200" dirty="0">
                <a:solidFill>
                  <a:schemeClr val="tx1"/>
                </a:solidFill>
                <a:effectLst/>
                <a:latin typeface="Arial" panose="020B0604020202020204" pitchFamily="34" charset="0"/>
                <a:ea typeface="+mn-ea"/>
                <a:cs typeface="Arial" panose="020B0604020202020204" pitchFamily="34" charset="0"/>
              </a:rPr>
              <a:t>Dimensioni minime del gruppo: 12 bambini/giovani</a:t>
            </a:r>
          </a:p>
          <a:p>
            <a:pPr marL="171450" indent="-171450">
              <a:buFont typeface="Arial" panose="020B0604020202020204" pitchFamily="34" charset="0"/>
              <a:buChar char="•"/>
            </a:pPr>
            <a:r>
              <a:rPr lang="it-IT" sz="1200" b="0" kern="1200" dirty="0">
                <a:solidFill>
                  <a:schemeClr val="tx1"/>
                </a:solidFill>
                <a:effectLst/>
                <a:latin typeface="Arial" panose="020B0604020202020204" pitchFamily="34" charset="0"/>
                <a:ea typeface="+mn-ea"/>
                <a:cs typeface="Arial" panose="020B0604020202020204" pitchFamily="34" charset="0"/>
              </a:rPr>
              <a:t>Dimensioni massime del gruppo: nessun limite, ma va rispettato il numero di monitrici e monitori impiegati (cfr. guida).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sz="1200" b="0" i="0" dirty="0">
                <a:solidFill>
                  <a:srgbClr val="202023"/>
                </a:solidFill>
                <a:effectLst/>
                <a:latin typeface="Arial" panose="020B0604020202020204" pitchFamily="34" charset="0"/>
                <a:cs typeface="Arial" panose="020B0604020202020204" pitchFamily="34" charset="0"/>
              </a:rPr>
              <a:t>Nei campi G+S è possibile – senza troppe complicazioni – riunire più gruppi di allenamento e anche ulteriori bambini e giovani.</a:t>
            </a:r>
            <a:endParaRPr lang="it-IT" sz="1200" b="1" i="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sz="1200" b="0" kern="1200" dirty="0">
                <a:solidFill>
                  <a:schemeClr val="tx1"/>
                </a:solidFill>
                <a:effectLst/>
                <a:latin typeface="Arial" panose="020B0604020202020204" pitchFamily="34" charset="0"/>
                <a:ea typeface="+mn-ea"/>
                <a:cs typeface="Arial" panose="020B0604020202020204" pitchFamily="34" charset="0"/>
              </a:rPr>
              <a:t>Numero di ore di sport G+S per giorno di campo: 4-5 ore suddivise in due blocchi, ad es. 1° blocco la mattina, 2° blocco il pomeriggio o la sera.</a:t>
            </a:r>
          </a:p>
          <a:p>
            <a:pPr marL="171450" indent="-171450">
              <a:buFont typeface="Arial" panose="020B0604020202020204" pitchFamily="34" charset="0"/>
              <a:buChar char="•"/>
            </a:pPr>
            <a:r>
              <a:rPr lang="it-IT" sz="1200" b="0" kern="1200" dirty="0">
                <a:solidFill>
                  <a:schemeClr val="tx1"/>
                </a:solidFill>
                <a:effectLst/>
                <a:latin typeface="Arial" panose="020B0604020202020204" pitchFamily="34" charset="0"/>
                <a:ea typeface="+mn-ea"/>
                <a:cs typeface="Arial" panose="020B0604020202020204" pitchFamily="34" charset="0"/>
              </a:rPr>
              <a:t>Programma del campo: per ogni campo G+S deve essere preparato un programma (panoramica delle attività previste </a:t>
            </a:r>
            <a:r>
              <a:rPr lang="it-IT" sz="1200" b="0" kern="1200" dirty="0" err="1">
                <a:solidFill>
                  <a:schemeClr val="tx1"/>
                </a:solidFill>
                <a:effectLst/>
                <a:latin typeface="Arial" panose="020B0604020202020204" pitchFamily="34" charset="0"/>
                <a:ea typeface="+mn-ea"/>
                <a:cs typeface="Arial" panose="020B0604020202020204" pitchFamily="34" charset="0"/>
              </a:rPr>
              <a:t>incl</a:t>
            </a:r>
            <a:r>
              <a:rPr lang="it-IT" sz="1200" b="0" kern="1200" dirty="0">
                <a:solidFill>
                  <a:schemeClr val="tx1"/>
                </a:solidFill>
                <a:effectLst/>
                <a:latin typeface="Arial" panose="020B0604020202020204" pitchFamily="34" charset="0"/>
                <a:ea typeface="+mn-ea"/>
                <a:cs typeface="Arial" panose="020B0604020202020204" pitchFamily="34" charset="0"/>
              </a:rPr>
              <a:t>. durata), il quale deve essere trasmesso dal coach G+S all'organo di autorizzazione.</a:t>
            </a:r>
          </a:p>
          <a:p>
            <a:pPr marL="171450" indent="-171450">
              <a:buFont typeface="Arial" panose="020B0604020202020204" pitchFamily="34" charset="0"/>
              <a:buChar char="•"/>
            </a:pPr>
            <a:r>
              <a:rPr lang="it-IT" sz="1200" b="0" kern="1200" dirty="0">
                <a:solidFill>
                  <a:schemeClr val="tx1"/>
                </a:solidFill>
                <a:effectLst/>
                <a:latin typeface="Arial" panose="020B0604020202020204" pitchFamily="34" charset="0"/>
                <a:ea typeface="+mn-ea"/>
                <a:cs typeface="Arial" panose="020B0604020202020204" pitchFamily="34" charset="0"/>
              </a:rPr>
              <a:t>Ulteriori attività: struttura libera: attività che promuovono le competenze sociali e la coesione.</a:t>
            </a:r>
          </a:p>
          <a:p>
            <a:pPr marL="171450" indent="-171450">
              <a:buFont typeface="Arial" panose="020B0604020202020204" pitchFamily="34" charset="0"/>
              <a:buChar char="•"/>
            </a:pPr>
            <a:r>
              <a:rPr lang="it-IT" sz="1200" b="0" kern="1200" dirty="0">
                <a:solidFill>
                  <a:schemeClr val="tx1"/>
                </a:solidFill>
                <a:effectLst/>
                <a:latin typeface="Arial" panose="020B0604020202020204" pitchFamily="34" charset="0"/>
                <a:ea typeface="+mn-ea"/>
                <a:cs typeface="Arial" panose="020B0604020202020204" pitchFamily="34" charset="0"/>
              </a:rPr>
              <a:t>Contributi / sovvenzioni G+S:  16 CHF al giorno per bambino / giovane in campi con pernottamento 6.50 CHF al giorno per bambino / giovane in campi senza pernottamento</a:t>
            </a:r>
          </a:p>
          <a:p>
            <a:pPr marL="171450" indent="-171450">
              <a:buFont typeface="Arial" panose="020B0604020202020204" pitchFamily="34" charset="0"/>
              <a:buChar char="•"/>
            </a:pPr>
            <a:endParaRPr lang="it-IT" sz="1200" b="1"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fr-FR" sz="12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10</a:t>
            </a:fld>
            <a:endParaRPr lang="de-DE" dirty="0"/>
          </a:p>
        </p:txBody>
      </p:sp>
    </p:spTree>
    <p:extLst>
      <p:ext uri="{BB962C8B-B14F-4D97-AF65-F5344CB8AC3E}">
        <p14:creationId xmlns:p14="http://schemas.microsoft.com/office/powerpoint/2010/main" val="42732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G+S pone le basi per un'attività sportiva che duri tuto l’arco della vita, basata su gioia, impegno e saper fare.</a:t>
            </a:r>
          </a:p>
          <a:p>
            <a:r>
              <a:rPr lang="it-IT" dirty="0"/>
              <a:t>Grazie per il tuo impegno come monitrice o monitore G+S.</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11</a:t>
            </a:fld>
            <a:endParaRPr lang="de-DE" dirty="0"/>
          </a:p>
        </p:txBody>
      </p:sp>
    </p:spTree>
    <p:extLst>
      <p:ext uri="{BB962C8B-B14F-4D97-AF65-F5344CB8AC3E}">
        <p14:creationId xmlns:p14="http://schemas.microsoft.com/office/powerpoint/2010/main" val="296266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a:t>Nota per esperti G+S:</a:t>
            </a:r>
          </a:p>
          <a:p>
            <a:pPr marL="171450" indent="-171450">
              <a:buFont typeface="Arial" panose="020B0604020202020204" pitchFamily="34" charset="0"/>
              <a:buChar char="•"/>
            </a:pPr>
            <a:r>
              <a:rPr lang="it-IT" baseline="0" dirty="0"/>
              <a:t>Decidete voi stessi quale delle seguenti diapositive verrà presentata.</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12</a:t>
            </a:fld>
            <a:endParaRPr lang="de-DE" dirty="0"/>
          </a:p>
        </p:txBody>
      </p:sp>
    </p:spTree>
    <p:extLst>
      <p:ext uri="{BB962C8B-B14F-4D97-AF65-F5344CB8AC3E}">
        <p14:creationId xmlns:p14="http://schemas.microsoft.com/office/powerpoint/2010/main" val="350551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13</a:t>
            </a:fld>
            <a:endParaRPr lang="de-DE" dirty="0"/>
          </a:p>
        </p:txBody>
      </p:sp>
    </p:spTree>
    <p:extLst>
      <p:ext uri="{BB962C8B-B14F-4D97-AF65-F5344CB8AC3E}">
        <p14:creationId xmlns:p14="http://schemas.microsoft.com/office/powerpoint/2010/main" val="413293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a:t>
            </a:r>
            <a:r>
              <a:rPr lang="de-CH" dirty="0" err="1"/>
              <a:t>promemoria</a:t>
            </a:r>
            <a:r>
              <a:rPr lang="de-CH" dirty="0"/>
              <a:t> </a:t>
            </a:r>
            <a:r>
              <a:rPr lang="de-CH" dirty="0" err="1"/>
              <a:t>prevenzione</a:t>
            </a:r>
            <a:r>
              <a:rPr lang="de-CH" dirty="0"/>
              <a:t> </a:t>
            </a:r>
            <a:r>
              <a:rPr lang="de-CH" dirty="0" err="1"/>
              <a:t>degli</a:t>
            </a:r>
            <a:r>
              <a:rPr lang="de-CH" dirty="0"/>
              <a:t> </a:t>
            </a:r>
            <a:r>
              <a:rPr lang="de-CH" dirty="0" err="1"/>
              <a:t>infortuni</a:t>
            </a:r>
            <a:r>
              <a:rPr lang="de-CH" baseline="0" dirty="0"/>
              <a:t>: </a:t>
            </a:r>
            <a:r>
              <a:rPr lang="de-CH" dirty="0"/>
              <a:t>https://www.jugendundsport.ch/it/themen/sicherheit/merkblaetter.html</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kern="0" dirty="0">
                <a:solidFill>
                  <a:srgbClr val="FF0000"/>
                </a:solidFill>
              </a:rPr>
              <a:t>Modulo di </a:t>
            </a:r>
            <a:r>
              <a:rPr lang="de-CH" kern="0" dirty="0" err="1">
                <a:solidFill>
                  <a:srgbClr val="FF0000"/>
                </a:solidFill>
              </a:rPr>
              <a:t>apprendimento</a:t>
            </a:r>
            <a:r>
              <a:rPr lang="de-CH" kern="0" dirty="0">
                <a:solidFill>
                  <a:srgbClr val="FF0000"/>
                </a:solidFill>
              </a:rPr>
              <a:t> </a:t>
            </a:r>
            <a:r>
              <a:rPr lang="de-CH" dirty="0"/>
              <a:t>«</a:t>
            </a:r>
            <a:r>
              <a:rPr lang="it-IT" dirty="0"/>
              <a:t>Dirigere un gruppo in modo sicuro ed efficiente</a:t>
            </a:r>
            <a:r>
              <a:rPr lang="de-CH" dirty="0"/>
              <a:t>»: </a:t>
            </a:r>
            <a:r>
              <a:rPr lang="fr-FR" dirty="0"/>
              <a:t>https://tool.gioventuesport.ch/modules/61c1d597155ab5024b49b5a3?lang=it&amp;org=jugendundsport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454313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kern="0" dirty="0">
                <a:solidFill>
                  <a:srgbClr val="FF0000"/>
                </a:solidFill>
              </a:rPr>
              <a:t>Modulo di </a:t>
            </a:r>
            <a:r>
              <a:rPr lang="de-CH" kern="0" dirty="0" err="1">
                <a:solidFill>
                  <a:srgbClr val="FF0000"/>
                </a:solidFill>
              </a:rPr>
              <a:t>apprendimento</a:t>
            </a:r>
            <a:r>
              <a:rPr lang="de-CH" kern="0" dirty="0">
                <a:solidFill>
                  <a:srgbClr val="FF0000"/>
                </a:solidFill>
              </a:rPr>
              <a:t> </a:t>
            </a:r>
            <a:r>
              <a:rPr lang="de-CH" dirty="0"/>
              <a:t>«Vivere la </a:t>
            </a:r>
            <a:r>
              <a:rPr lang="de-CH" dirty="0" err="1"/>
              <a:t>varietà</a:t>
            </a:r>
            <a:r>
              <a:rPr lang="de-CH" dirty="0"/>
              <a:t>»: https://tool.gioventuesport.ch/modules/611e13763e736b051e7d253d?lang=it&amp;org=jugendundsport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15</a:t>
            </a:fld>
            <a:endParaRPr lang="de-DE" dirty="0"/>
          </a:p>
        </p:txBody>
      </p:sp>
    </p:spTree>
    <p:extLst>
      <p:ext uri="{BB962C8B-B14F-4D97-AF65-F5344CB8AC3E}">
        <p14:creationId xmlns:p14="http://schemas.microsoft.com/office/powerpoint/2010/main" val="295689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Swiss Sport Integrity</a:t>
            </a:r>
            <a:r>
              <a:rPr lang="de-CH" baseline="0" dirty="0"/>
              <a:t> (SSI) –  </a:t>
            </a:r>
            <a:r>
              <a:rPr lang="de-CH" baseline="0" dirty="0" err="1"/>
              <a:t>servizio</a:t>
            </a:r>
            <a:r>
              <a:rPr lang="de-CH" baseline="0" dirty="0"/>
              <a:t> di </a:t>
            </a:r>
            <a:r>
              <a:rPr lang="de-CH" baseline="0" dirty="0" err="1"/>
              <a:t>assistenza</a:t>
            </a:r>
            <a:r>
              <a:rPr lang="de-CH" baseline="0" dirty="0"/>
              <a:t> e </a:t>
            </a:r>
            <a:r>
              <a:rPr lang="de-CH" baseline="0" dirty="0" err="1"/>
              <a:t>sportello</a:t>
            </a:r>
            <a:r>
              <a:rPr lang="de-CH" baseline="0" dirty="0"/>
              <a:t> di prima </a:t>
            </a:r>
            <a:r>
              <a:rPr lang="de-CH" baseline="0" dirty="0" err="1"/>
              <a:t>consulenza</a:t>
            </a:r>
            <a:r>
              <a:rPr lang="de-CH" baseline="0" dirty="0"/>
              <a:t> per </a:t>
            </a:r>
            <a:r>
              <a:rPr lang="de-CH" baseline="0" dirty="0" err="1"/>
              <a:t>lo</a:t>
            </a:r>
            <a:r>
              <a:rPr lang="de-CH" baseline="0" dirty="0"/>
              <a:t> </a:t>
            </a:r>
            <a:r>
              <a:rPr lang="de-CH" baseline="0" dirty="0" err="1"/>
              <a:t>sport</a:t>
            </a:r>
            <a:r>
              <a:rPr lang="de-CH" baseline="0" dirty="0"/>
              <a:t> </a:t>
            </a:r>
            <a:r>
              <a:rPr lang="de-CH" baseline="0" dirty="0" err="1"/>
              <a:t>svizzero</a:t>
            </a:r>
            <a:endParaRPr lang="de-CH" baseline="0" dirty="0"/>
          </a:p>
          <a:p>
            <a:r>
              <a:rPr lang="de-CH" dirty="0" err="1"/>
              <a:t>Sito</a:t>
            </a:r>
            <a:r>
              <a:rPr lang="de-CH" dirty="0"/>
              <a:t> </a:t>
            </a:r>
            <a:r>
              <a:rPr lang="de-CH" dirty="0" err="1"/>
              <a:t>internet</a:t>
            </a:r>
            <a:r>
              <a:rPr lang="de-CH" dirty="0"/>
              <a:t> SSI: https://www.sportintegrity.ch/it</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kern="0" dirty="0">
                <a:solidFill>
                  <a:srgbClr val="FF0000"/>
                </a:solidFill>
              </a:rPr>
              <a:t>Modulo di </a:t>
            </a:r>
            <a:r>
              <a:rPr lang="de-CH" kern="0" dirty="0" err="1">
                <a:solidFill>
                  <a:srgbClr val="FF0000"/>
                </a:solidFill>
              </a:rPr>
              <a:t>apprendimento</a:t>
            </a:r>
            <a:r>
              <a:rPr lang="de-CH" kern="0" dirty="0">
                <a:solidFill>
                  <a:srgbClr val="FF0000"/>
                </a:solidFill>
              </a:rPr>
              <a:t> </a:t>
            </a:r>
            <a:r>
              <a:rPr lang="de-CH" dirty="0"/>
              <a:t>«</a:t>
            </a:r>
            <a:r>
              <a:rPr lang="it-IT" dirty="0"/>
              <a:t>Insieme per uno sport pulito e corretto</a:t>
            </a:r>
            <a:r>
              <a:rPr lang="de-CH" baseline="0" dirty="0"/>
              <a:t>»</a:t>
            </a:r>
            <a:r>
              <a:rPr lang="de-CH" dirty="0"/>
              <a:t>: https://tool.gioventuesport.ch/modules/62271680502c84054306a0a3?lang=it&amp;org=jugendundsport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35760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Rafforzare e promuovere le ragazze e le giovani donne nelle attività G+S.</a:t>
            </a:r>
          </a:p>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Attirare un maggior numero di ragazze e giovani donne alle attività di G+S. Il modulo di apprendimento mostra come si può fare.</a:t>
            </a:r>
          </a:p>
          <a:p>
            <a:pPr marL="171450" indent="-171450">
              <a:buFont typeface="Arial" panose="020B0604020202020204" pitchFamily="34" charset="0"/>
              <a:buChar char="•"/>
            </a:pPr>
            <a:endParaRPr lang="fr-FR"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kern="0" dirty="0">
                <a:solidFill>
                  <a:srgbClr val="FF0000"/>
                </a:solidFill>
              </a:rPr>
              <a:t>Modulo di </a:t>
            </a:r>
            <a:r>
              <a:rPr lang="de-CH" kern="0" dirty="0" err="1">
                <a:solidFill>
                  <a:srgbClr val="FF0000"/>
                </a:solidFill>
              </a:rPr>
              <a:t>apprendimento</a:t>
            </a:r>
            <a:r>
              <a:rPr lang="de-CH" kern="0" dirty="0">
                <a:solidFill>
                  <a:srgbClr val="FF0000"/>
                </a:solidFill>
              </a:rPr>
              <a:t> </a:t>
            </a:r>
            <a:r>
              <a:rPr lang="de-CH" sz="1200" kern="1200" dirty="0">
                <a:solidFill>
                  <a:schemeClr val="tx1"/>
                </a:solidFill>
                <a:effectLst/>
                <a:latin typeface="Arial" charset="0"/>
                <a:ea typeface="+mn-ea"/>
                <a:cs typeface="+mn-cs"/>
              </a:rPr>
              <a:t>«</a:t>
            </a:r>
            <a:r>
              <a:rPr lang="it-IT" sz="1200" kern="1200" baseline="0" dirty="0">
                <a:solidFill>
                  <a:schemeClr val="tx1"/>
                </a:solidFill>
                <a:effectLst/>
                <a:latin typeface="Arial" charset="0"/>
                <a:ea typeface="+mn-ea"/>
                <a:cs typeface="+mn-cs"/>
              </a:rPr>
              <a:t>Promozione delle ragazze e giovani donne</a:t>
            </a:r>
            <a:r>
              <a:rPr lang="de-CH" sz="1200" kern="1200" baseline="0" dirty="0">
                <a:solidFill>
                  <a:schemeClr val="tx1"/>
                </a:solidFill>
                <a:effectLst/>
                <a:latin typeface="Arial" charset="0"/>
                <a:ea typeface="+mn-ea"/>
                <a:cs typeface="+mn-cs"/>
              </a:rPr>
              <a:t>»: https://tool.gioventuesport.ch/modules/61fa5eb3155ab50c6048adb2?lang=it&amp;org=jugendundsport</a:t>
            </a:r>
          </a:p>
          <a:p>
            <a:endParaRPr lang="de-CH" sz="1200" kern="1200" baseline="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183363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kern="0" dirty="0">
                <a:solidFill>
                  <a:srgbClr val="FF0000"/>
                </a:solidFill>
              </a:rPr>
              <a:t>Link al video e a ulteriori informazioni sulle linee direttrici</a:t>
            </a:r>
            <a:r>
              <a:rPr lang="de-DE" kern="0" dirty="0">
                <a:solidFill>
                  <a:srgbClr val="FF0000"/>
                </a:solidFill>
              </a:rPr>
              <a:t>: https://www.jugendundsport.ch/it/ueber-j-s/j-s-leitbild.html</a:t>
            </a:r>
          </a:p>
        </p:txBody>
      </p:sp>
      <p:sp>
        <p:nvSpPr>
          <p:cNvPr id="4" name="Foliennummernplatzhalter 3"/>
          <p:cNvSpPr>
            <a:spLocks noGrp="1"/>
          </p:cNvSpPr>
          <p:nvPr>
            <p:ph type="sldNum" sz="quarter" idx="10"/>
          </p:nvPr>
        </p:nvSpPr>
        <p:spPr/>
        <p:txBody>
          <a:bodyPr/>
          <a:lstStyle/>
          <a:p>
            <a:fld id="{A906DEA6-2A5B-4FDC-BC8B-8A6783FB139E}" type="slidenum">
              <a:rPr lang="de-DE" smtClean="0"/>
              <a:pPr/>
              <a:t>2</a:t>
            </a:fld>
            <a:endParaRPr lang="de-DE" dirty="0"/>
          </a:p>
        </p:txBody>
      </p:sp>
    </p:spTree>
    <p:extLst>
      <p:ext uri="{BB962C8B-B14F-4D97-AF65-F5344CB8AC3E}">
        <p14:creationId xmlns:p14="http://schemas.microsoft.com/office/powerpoint/2010/main" val="309476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err="1">
                <a:solidFill>
                  <a:schemeClr val="tx1"/>
                </a:solidFill>
              </a:rPr>
              <a:t>Testo</a:t>
            </a:r>
            <a:r>
              <a:rPr lang="de-CH" i="1" dirty="0">
                <a:solidFill>
                  <a:schemeClr val="tx1"/>
                </a:solidFill>
              </a:rPr>
              <a:t> del Manuale G+S - Base </a:t>
            </a:r>
            <a:r>
              <a:rPr lang="de-CH" i="1" baseline="0" dirty="0">
                <a:solidFill>
                  <a:schemeClr val="tx1"/>
                </a:solidFill>
              </a:rPr>
              <a:t>(2022)</a:t>
            </a:r>
            <a:endParaRPr lang="de-CH" i="1" dirty="0">
              <a:solidFill>
                <a:schemeClr val="tx1"/>
              </a:solidFill>
            </a:endParaRPr>
          </a:p>
          <a:p>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In qualità di monitrice o monitore G+S accetti di svolgere un’attività che presenta sempre nuove sfide, dove vivrai momenti di gioia, ma sarai anche confrontato con le tue responsabilità. </a:t>
            </a:r>
          </a:p>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Sei un esempio e ti orienti ai valori e ai principi della Carta etica, nella quale ha lo scopo di indirizzarti sia nelle tue attività con bambini e giovani che nel quadro della tua formazione e della tua formazione continua. </a:t>
            </a:r>
          </a:p>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A tal fine G+S ha elaborato i seguenti principi di comportamento per la formazione e la formazione continua (fig. 1). In tale contesto, tutte le parti coinvolte sono responsabili per il rispetto e la realizzazione individuale dei principi di comportamento, contribuendo a un clima di apprendimento piacevole, aperto e improntato alla stima – il presupposto per processi di apprendimento efficaci.</a:t>
            </a:r>
          </a:p>
          <a:p>
            <a:pPr marL="171450" indent="-171450">
              <a:buFont typeface="Arial" panose="020B0604020202020204" pitchFamily="34" charset="0"/>
              <a:buChar char="•"/>
            </a:pPr>
            <a:endParaRPr lang="it-IT"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fr-FR" sz="1200" kern="1200" dirty="0">
              <a:solidFill>
                <a:schemeClr val="tx1"/>
              </a:solidFill>
              <a:effectLst/>
              <a:latin typeface="Arial" charset="0"/>
              <a:ea typeface="+mn-ea"/>
              <a:cs typeface="+mn-cs"/>
            </a:endParaRPr>
          </a:p>
          <a:p>
            <a:r>
              <a:rPr lang="it-IT" dirty="0"/>
              <a:t>Nota per esperti G+S:</a:t>
            </a:r>
          </a:p>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Ulteriori informazioni sui principi di comportamento sono disponibili sul sito web di G+S: https://www.jugendundsport.ch/it/infos-fuer/j-s-expert-innen.html#ui-collapse-229 (&gt; Documenti &gt; Principi di comportamento).</a:t>
            </a:r>
          </a:p>
          <a:p>
            <a:pPr marL="171450" indent="-171450">
              <a:buFont typeface="Arial" panose="020B0604020202020204" pitchFamily="34" charset="0"/>
              <a:buChar char="•"/>
            </a:pPr>
            <a:r>
              <a:rPr lang="it-IT" sz="1200" kern="1200" dirty="0">
                <a:solidFill>
                  <a:schemeClr val="tx1"/>
                </a:solidFill>
                <a:effectLst/>
                <a:latin typeface="Arial" charset="0"/>
                <a:ea typeface="+mn-ea"/>
                <a:cs typeface="+mn-cs"/>
              </a:rPr>
              <a:t>Questo poster può essere stampato e appeso durante il corso (s. PDF sul sito web).</a:t>
            </a:r>
          </a:p>
          <a:p>
            <a:pPr marL="0" indent="0">
              <a:buFont typeface="Arial" panose="020B0604020202020204" pitchFamily="34" charset="0"/>
              <a:buNone/>
            </a:pPr>
            <a:endParaRPr lang="fr-FR"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3</a:t>
            </a:fld>
            <a:endParaRPr lang="de-DE" dirty="0"/>
          </a:p>
        </p:txBody>
      </p:sp>
    </p:spTree>
    <p:extLst>
      <p:ext uri="{BB962C8B-B14F-4D97-AF65-F5344CB8AC3E}">
        <p14:creationId xmlns:p14="http://schemas.microsoft.com/office/powerpoint/2010/main" val="40282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al </a:t>
            </a:r>
            <a:r>
              <a:rPr lang="de-CH" dirty="0" err="1"/>
              <a:t>video</a:t>
            </a:r>
            <a:r>
              <a:rPr lang="de-CH" dirty="0"/>
              <a:t>: https://www.youtube.com/watch?v=awAermy0Nd0</a:t>
            </a:r>
          </a:p>
        </p:txBody>
      </p:sp>
      <p:sp>
        <p:nvSpPr>
          <p:cNvPr id="4" name="Foliennummernplatzhalter 3"/>
          <p:cNvSpPr>
            <a:spLocks noGrp="1"/>
          </p:cNvSpPr>
          <p:nvPr>
            <p:ph type="sldNum" sz="quarter" idx="10"/>
          </p:nvPr>
        </p:nvSpPr>
        <p:spPr/>
        <p:txBody>
          <a:bodyPr/>
          <a:lstStyle/>
          <a:p>
            <a:fld id="{A906DEA6-2A5B-4FDC-BC8B-8A6783FB139E}" type="slidenum">
              <a:rPr lang="de-DE" smtClean="0"/>
              <a:pPr/>
              <a:t>4</a:t>
            </a:fld>
            <a:endParaRPr lang="de-DE" dirty="0"/>
          </a:p>
        </p:txBody>
      </p:sp>
    </p:spTree>
    <p:extLst>
      <p:ext uri="{BB962C8B-B14F-4D97-AF65-F5344CB8AC3E}">
        <p14:creationId xmlns:p14="http://schemas.microsoft.com/office/powerpoint/2010/main" val="16152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i="1" dirty="0" err="1">
                <a:solidFill>
                  <a:schemeClr val="tx1"/>
                </a:solidFill>
                <a:latin typeface="Arial" panose="020B0604020202020204" pitchFamily="34" charset="0"/>
                <a:cs typeface="Arial" panose="020B0604020202020204" pitchFamily="34" charset="0"/>
              </a:rPr>
              <a:t>Testo</a:t>
            </a:r>
            <a:r>
              <a:rPr lang="de-CH" sz="1200" i="1" dirty="0">
                <a:solidFill>
                  <a:schemeClr val="tx1"/>
                </a:solidFill>
                <a:latin typeface="Arial" panose="020B0604020202020204" pitchFamily="34" charset="0"/>
                <a:cs typeface="Arial" panose="020B0604020202020204" pitchFamily="34" charset="0"/>
              </a:rPr>
              <a:t> del Manuale G+S - Base </a:t>
            </a:r>
            <a:r>
              <a:rPr lang="de-CH" sz="1200" i="1" baseline="0" dirty="0">
                <a:solidFill>
                  <a:schemeClr val="tx1"/>
                </a:solidFill>
                <a:latin typeface="Arial" panose="020B0604020202020204" pitchFamily="34" charset="0"/>
                <a:cs typeface="Arial" panose="020B0604020202020204" pitchFamily="34" charset="0"/>
              </a:rPr>
              <a:t>(2022)</a:t>
            </a:r>
            <a:endParaRPr lang="de-CH" sz="1200" i="1" dirty="0">
              <a:solidFill>
                <a:schemeClr val="tx1"/>
              </a:solidFill>
              <a:latin typeface="Arial" panose="020B0604020202020204" pitchFamily="34" charset="0"/>
              <a:cs typeface="Arial" panose="020B0604020202020204" pitchFamily="34" charset="0"/>
            </a:endParaRPr>
          </a:p>
          <a:p>
            <a:endParaRPr lang="de-CH" sz="1200" b="1" dirty="0">
              <a:solidFill>
                <a:schemeClr val="tx1"/>
              </a:solidFill>
              <a:latin typeface="Arial" panose="020B0604020202020204" pitchFamily="34" charset="0"/>
              <a:cs typeface="Arial" panose="020B0604020202020204" pitchFamily="34" charset="0"/>
            </a:endParaRPr>
          </a:p>
          <a:p>
            <a:pPr algn="l"/>
            <a:r>
              <a:rPr lang="it-IT" sz="1200" b="1" i="0" u="none" strike="noStrike" baseline="0" dirty="0">
                <a:latin typeface="Arial" panose="020B0604020202020204" pitchFamily="34" charset="0"/>
                <a:cs typeface="Arial" panose="020B0604020202020204" pitchFamily="34" charset="0"/>
              </a:rPr>
              <a:t>Praticare sport su tutto l’arco della vita</a:t>
            </a:r>
          </a:p>
          <a:p>
            <a:pPr algn="l"/>
            <a:r>
              <a:rPr lang="it-IT" sz="1200" b="0" i="0" u="none" strike="noStrike" baseline="0" dirty="0">
                <a:latin typeface="Arial" panose="020B0604020202020204" pitchFamily="34" charset="0"/>
                <a:cs typeface="Arial" panose="020B0604020202020204" pitchFamily="34" charset="0"/>
              </a:rPr>
              <a:t>– Esercitare un impatto a lungo termine grazie a esperienze positive in corsi e campi G+S</a:t>
            </a:r>
          </a:p>
          <a:p>
            <a:pPr algn="l"/>
            <a:r>
              <a:rPr lang="it-IT" sz="1200" b="0" i="0" u="none" strike="noStrike" baseline="0" dirty="0">
                <a:latin typeface="Arial" panose="020B0604020202020204" pitchFamily="34" charset="0"/>
                <a:cs typeface="Arial" panose="020B0604020202020204" pitchFamily="34" charset="0"/>
              </a:rPr>
              <a:t>– Promuovere in modo mirato le competenze in materia di sport e movimento dei bambini e dei giovani</a:t>
            </a:r>
          </a:p>
          <a:p>
            <a:pPr algn="l"/>
            <a:r>
              <a:rPr lang="it-IT" sz="1200" b="0" i="0" u="none" strike="noStrike" baseline="0" dirty="0">
                <a:latin typeface="Arial" panose="020B0604020202020204" pitchFamily="34" charset="0"/>
                <a:cs typeface="Arial" panose="020B0604020202020204" pitchFamily="34" charset="0"/>
              </a:rPr>
              <a:t>– Vivere la gioia, la correttezza e la sicurezza come principi fondamentali</a:t>
            </a:r>
          </a:p>
          <a:p>
            <a:pPr algn="l"/>
            <a:r>
              <a:rPr lang="it-IT" sz="1200" b="0" i="0" u="none" strike="noStrike" baseline="0" dirty="0">
                <a:latin typeface="Arial" panose="020B0604020202020204" pitchFamily="34" charset="0"/>
                <a:cs typeface="Arial" panose="020B0604020202020204" pitchFamily="34" charset="0"/>
              </a:rPr>
              <a:t>– Impegnarsi per tutta la vita nel sistema sportivo</a:t>
            </a:r>
          </a:p>
          <a:p>
            <a:pPr algn="l"/>
            <a:endParaRPr lang="it-IT" sz="1200" b="0" i="0" u="none" strike="noStrike" baseline="0" dirty="0">
              <a:latin typeface="Arial" panose="020B0604020202020204" pitchFamily="34" charset="0"/>
              <a:cs typeface="Arial" panose="020B0604020202020204" pitchFamily="34" charset="0"/>
            </a:endParaRPr>
          </a:p>
          <a:p>
            <a:pPr algn="l"/>
            <a:r>
              <a:rPr lang="it-IT" sz="1200" b="1" i="0" u="none" strike="noStrike" baseline="0" dirty="0">
                <a:latin typeface="Arial" panose="020B0604020202020204" pitchFamily="34" charset="0"/>
                <a:cs typeface="Arial" panose="020B0604020202020204" pitchFamily="34" charset="0"/>
              </a:rPr>
              <a:t>Personalità e valori</a:t>
            </a:r>
          </a:p>
          <a:p>
            <a:pPr algn="l"/>
            <a:r>
              <a:rPr lang="it-IT" sz="1200" b="0" i="0" u="none" strike="noStrike" baseline="0" dirty="0">
                <a:latin typeface="Arial" panose="020B0604020202020204" pitchFamily="34" charset="0"/>
                <a:cs typeface="Arial" panose="020B0604020202020204" pitchFamily="34" charset="0"/>
              </a:rPr>
              <a:t>– Imparare insieme e coltivare amicizie</a:t>
            </a:r>
          </a:p>
          <a:p>
            <a:pPr algn="l"/>
            <a:r>
              <a:rPr lang="it-IT" sz="1200" b="0" i="0" u="none" strike="noStrike" baseline="0" dirty="0">
                <a:latin typeface="Arial" panose="020B0604020202020204" pitchFamily="34" charset="0"/>
                <a:cs typeface="Arial" panose="020B0604020202020204" pitchFamily="34" charset="0"/>
              </a:rPr>
              <a:t>– Misurarsi con gli altri componenti del team o con sé stessi in modo corretto</a:t>
            </a:r>
          </a:p>
          <a:p>
            <a:pPr algn="l"/>
            <a:r>
              <a:rPr lang="it-IT" sz="1200" b="0" i="0" u="none" strike="noStrike" baseline="0" dirty="0">
                <a:latin typeface="Arial" panose="020B0604020202020204" pitchFamily="34" charset="0"/>
                <a:cs typeface="Arial" panose="020B0604020202020204" pitchFamily="34" charset="0"/>
              </a:rPr>
              <a:t>– Interiorizzare regole e valori</a:t>
            </a:r>
          </a:p>
          <a:p>
            <a:pPr algn="l"/>
            <a:r>
              <a:rPr lang="it-IT" sz="1200" b="0" i="0" u="none" strike="noStrike" baseline="0" dirty="0">
                <a:latin typeface="Arial" panose="020B0604020202020204" pitchFamily="34" charset="0"/>
                <a:cs typeface="Arial" panose="020B0604020202020204" pitchFamily="34" charset="0"/>
              </a:rPr>
              <a:t>– Sfidare ed essere sfidati</a:t>
            </a:r>
          </a:p>
          <a:p>
            <a:pPr algn="l"/>
            <a:r>
              <a:rPr lang="it-IT" sz="1200" b="0" i="0" u="none" strike="noStrike" baseline="0" dirty="0">
                <a:latin typeface="Arial" panose="020B0604020202020204" pitchFamily="34" charset="0"/>
                <a:cs typeface="Arial" panose="020B0604020202020204" pitchFamily="34" charset="0"/>
              </a:rPr>
              <a:t>– Gestire in modo adeguato successi e insuccessi</a:t>
            </a:r>
          </a:p>
          <a:p>
            <a:pPr algn="l"/>
            <a:r>
              <a:rPr lang="it-IT" sz="1200" b="0" i="0" u="none" strike="noStrike" baseline="0" dirty="0">
                <a:latin typeface="Arial" panose="020B0604020202020204" pitchFamily="34" charset="0"/>
                <a:cs typeface="Arial" panose="020B0604020202020204" pitchFamily="34" charset="0"/>
              </a:rPr>
              <a:t>– Promuovere lo sviluppo personale dei bambini e dei giovani</a:t>
            </a:r>
          </a:p>
          <a:p>
            <a:pPr algn="l"/>
            <a:endParaRPr lang="it-IT" sz="1200" b="1" i="0" u="none" strike="noStrike" baseline="0" dirty="0">
              <a:latin typeface="Arial" panose="020B0604020202020204" pitchFamily="34" charset="0"/>
              <a:cs typeface="Arial" panose="020B0604020202020204" pitchFamily="34" charset="0"/>
            </a:endParaRPr>
          </a:p>
          <a:p>
            <a:pPr algn="l"/>
            <a:r>
              <a:rPr lang="it-IT" sz="1200" b="1" i="0" u="none" strike="noStrike" baseline="0" dirty="0">
                <a:latin typeface="Arial" panose="020B0604020202020204" pitchFamily="34" charset="0"/>
                <a:cs typeface="Arial" panose="020B0604020202020204" pitchFamily="34" charset="0"/>
              </a:rPr>
              <a:t>Salute, prevenzione e integrazione</a:t>
            </a:r>
          </a:p>
          <a:p>
            <a:pPr algn="l"/>
            <a:r>
              <a:rPr lang="it-IT" sz="1200" b="0" i="0" u="none" strike="noStrike" baseline="0" dirty="0">
                <a:latin typeface="Arial" panose="020B0604020202020204" pitchFamily="34" charset="0"/>
                <a:cs typeface="Arial" panose="020B0604020202020204" pitchFamily="34" charset="0"/>
              </a:rPr>
              <a:t>– Promuovere la salute dei bambini e dei giovani</a:t>
            </a:r>
          </a:p>
          <a:p>
            <a:pPr algn="l"/>
            <a:r>
              <a:rPr lang="it-IT" sz="1200" b="0" i="0" u="none" strike="noStrike" baseline="0" dirty="0">
                <a:latin typeface="Arial" panose="020B0604020202020204" pitchFamily="34" charset="0"/>
                <a:cs typeface="Arial" panose="020B0604020202020204" pitchFamily="34" charset="0"/>
              </a:rPr>
              <a:t>– Affrontare temi rilevanti per la società</a:t>
            </a:r>
          </a:p>
          <a:p>
            <a:pPr algn="l"/>
            <a:r>
              <a:rPr lang="it-IT" sz="1200" b="0" i="0" u="none" strike="noStrike" baseline="0" dirty="0">
                <a:latin typeface="Arial" panose="020B0604020202020204" pitchFamily="34" charset="0"/>
                <a:cs typeface="Arial" panose="020B0604020202020204" pitchFamily="34" charset="0"/>
              </a:rPr>
              <a:t>– Rendere i concetti di salute, prevenzione e integrazione parte integrante della formazione e della formazione continua G+S</a:t>
            </a:r>
          </a:p>
        </p:txBody>
      </p:sp>
      <p:sp>
        <p:nvSpPr>
          <p:cNvPr id="4" name="Foliennummernplatzhalter 3"/>
          <p:cNvSpPr>
            <a:spLocks noGrp="1"/>
          </p:cNvSpPr>
          <p:nvPr>
            <p:ph type="sldNum" sz="quarter" idx="10"/>
          </p:nvPr>
        </p:nvSpPr>
        <p:spPr/>
        <p:txBody>
          <a:bodyPr/>
          <a:lstStyle/>
          <a:p>
            <a:fld id="{A906DEA6-2A5B-4FDC-BC8B-8A6783FB139E}" type="slidenum">
              <a:rPr lang="de-DE" smtClean="0"/>
              <a:pPr/>
              <a:t>5</a:t>
            </a:fld>
            <a:endParaRPr lang="de-DE" dirty="0"/>
          </a:p>
        </p:txBody>
      </p:sp>
    </p:spTree>
    <p:extLst>
      <p:ext uri="{BB962C8B-B14F-4D97-AF65-F5344CB8AC3E}">
        <p14:creationId xmlns:p14="http://schemas.microsoft.com/office/powerpoint/2010/main" val="25494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i="1" dirty="0" err="1">
                <a:solidFill>
                  <a:schemeClr val="tx1"/>
                </a:solidFill>
                <a:latin typeface="Arial" panose="020B0604020202020204" pitchFamily="34" charset="0"/>
                <a:cs typeface="Arial" panose="020B0604020202020204" pitchFamily="34" charset="0"/>
              </a:rPr>
              <a:t>Testo</a:t>
            </a:r>
            <a:r>
              <a:rPr lang="de-CH" sz="1200" i="1" dirty="0">
                <a:solidFill>
                  <a:schemeClr val="tx1"/>
                </a:solidFill>
                <a:latin typeface="Arial" panose="020B0604020202020204" pitchFamily="34" charset="0"/>
                <a:cs typeface="Arial" panose="020B0604020202020204" pitchFamily="34" charset="0"/>
              </a:rPr>
              <a:t> del Manuale G+S - Base </a:t>
            </a:r>
            <a:r>
              <a:rPr lang="de-CH" sz="1200" i="1" baseline="0" dirty="0">
                <a:solidFill>
                  <a:schemeClr val="tx1"/>
                </a:solidFill>
                <a:latin typeface="Arial" panose="020B0604020202020204" pitchFamily="34" charset="0"/>
                <a:cs typeface="Arial" panose="020B0604020202020204" pitchFamily="34" charset="0"/>
              </a:rPr>
              <a:t>(2022)</a:t>
            </a:r>
            <a:endParaRPr lang="de-CH" sz="1200" i="1" dirty="0">
              <a:solidFill>
                <a:schemeClr val="tx1"/>
              </a:solidFill>
              <a:latin typeface="Arial" panose="020B0604020202020204" pitchFamily="34" charset="0"/>
              <a:cs typeface="Arial" panose="020B0604020202020204" pitchFamily="34" charset="0"/>
            </a:endParaRPr>
          </a:p>
          <a:p>
            <a:endParaRPr lang="de-CH"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200" kern="1200" dirty="0">
                <a:solidFill>
                  <a:schemeClr val="tx1"/>
                </a:solidFill>
                <a:effectLst/>
                <a:latin typeface="Arial" panose="020B0604020202020204" pitchFamily="34" charset="0"/>
                <a:ea typeface="+mn-ea"/>
                <a:cs typeface="Arial" panose="020B0604020202020204" pitchFamily="34" charset="0"/>
              </a:rPr>
              <a:t>Per uno sviluppo nazionale dello sport e degli atleti efficace e a lungo termine è necessario un concetto quadro chiaro e sistematico, che Swiss Olympic, in stretta collaborazione con le federazioni sportive, l’UFSPO e i Cantoni, sta sviluppano dal 2016 con il nome di FTEM Svizzera. Esso funge da orientamento per tutti gli attori della promozione dello sport in Svizzera e, grazie ad un linguaggio comune, crea trasparenza. Le singole federazioni sportive hanno adeguato FTEM Svizzera alle proprie discipline sportive per rimanere il più vicino possibile alla pratica. </a:t>
            </a:r>
          </a:p>
          <a:p>
            <a:pPr marL="171450" indent="-171450">
              <a:buFont typeface="Arial" panose="020B0604020202020204" pitchFamily="34" charset="0"/>
              <a:buChar char="•"/>
            </a:pPr>
            <a:r>
              <a:rPr lang="it-IT" sz="1200" kern="1200" dirty="0">
                <a:solidFill>
                  <a:schemeClr val="tx1"/>
                </a:solidFill>
                <a:effectLst/>
                <a:latin typeface="Arial" panose="020B0604020202020204" pitchFamily="34" charset="0"/>
                <a:ea typeface="+mn-ea"/>
                <a:cs typeface="Arial" panose="020B0604020202020204" pitchFamily="34" charset="0"/>
              </a:rPr>
              <a:t>Il concetto quadro 2022 si incentra sullo sport popolare (F2/F3), la trasmissione dei valori nello sport e l’inclusione dei detentori dell’autorità parentale nella promozione dello sport. FTEM Svizzera persegue un approccio globale e sia nello sport popolare che nello sport di prestazione promuove lo sviluppo della personalità delle sportive e degli sportivi.</a:t>
            </a:r>
          </a:p>
          <a:p>
            <a:pPr marL="171450" indent="-171450">
              <a:buFont typeface="Arial" panose="020B0604020202020204" pitchFamily="34" charset="0"/>
              <a:buChar char="•"/>
            </a:pPr>
            <a:r>
              <a:rPr lang="it-IT" sz="1200" kern="1200" dirty="0">
                <a:solidFill>
                  <a:schemeClr val="tx1"/>
                </a:solidFill>
                <a:effectLst/>
                <a:latin typeface="Arial" panose="020B0604020202020204" pitchFamily="34" charset="0"/>
                <a:ea typeface="+mn-ea"/>
                <a:cs typeface="Arial" panose="020B0604020202020204" pitchFamily="34" charset="0"/>
              </a:rPr>
              <a:t>L’acronimo FTEM comprende i quattro settori chiave «Foundation» (fondamenta/basi, sport popolare, praticare sport per tutta la vita), «Talent», «</a:t>
            </a:r>
            <a:r>
              <a:rPr lang="it-IT" sz="1200" kern="1200" dirty="0" err="1">
                <a:solidFill>
                  <a:schemeClr val="tx1"/>
                </a:solidFill>
                <a:effectLst/>
                <a:latin typeface="Arial" panose="020B0604020202020204" pitchFamily="34" charset="0"/>
                <a:ea typeface="+mn-ea"/>
                <a:cs typeface="Arial" panose="020B0604020202020204" pitchFamily="34" charset="0"/>
              </a:rPr>
              <a:t>Elite</a:t>
            </a:r>
            <a:r>
              <a:rPr lang="it-IT" sz="1200" kern="1200" dirty="0">
                <a:solidFill>
                  <a:schemeClr val="tx1"/>
                </a:solidFill>
                <a:effectLst/>
                <a:latin typeface="Arial" panose="020B0604020202020204" pitchFamily="34" charset="0"/>
                <a:ea typeface="+mn-ea"/>
                <a:cs typeface="Arial" panose="020B0604020202020204" pitchFamily="34" charset="0"/>
              </a:rPr>
              <a:t>» e «</a:t>
            </a:r>
            <a:r>
              <a:rPr lang="it-IT" sz="1200" kern="1200" dirty="0" err="1">
                <a:solidFill>
                  <a:schemeClr val="tx1"/>
                </a:solidFill>
                <a:effectLst/>
                <a:latin typeface="Arial" panose="020B0604020202020204" pitchFamily="34" charset="0"/>
                <a:ea typeface="+mn-ea"/>
                <a:cs typeface="Arial" panose="020B0604020202020204" pitchFamily="34" charset="0"/>
              </a:rPr>
              <a:t>Mastery</a:t>
            </a:r>
            <a:r>
              <a:rPr lang="it-IT" sz="1200" kern="1200" dirty="0">
                <a:solidFill>
                  <a:schemeClr val="tx1"/>
                </a:solidFill>
                <a:effectLst/>
                <a:latin typeface="Arial" panose="020B0604020202020204" pitchFamily="34" charset="0"/>
                <a:ea typeface="+mn-ea"/>
                <a:cs typeface="Arial" panose="020B0604020202020204" pitchFamily="34" charset="0"/>
              </a:rPr>
              <a:t>» (élite mondiale). Questi quattro settori sono a loro volta suddivisi in dieci fasi (cfr. figura 5), le quali descrivono possibili stadi di sviluppo e illustrano il percorso dell’atleta ideale per raggiungere i vertici di una disciplina sportiva.</a:t>
            </a:r>
          </a:p>
          <a:p>
            <a:pPr marL="0" indent="0">
              <a:buFont typeface="Arial" panose="020B0604020202020204" pitchFamily="34" charset="0"/>
              <a:buNone/>
            </a:pPr>
            <a:endParaRPr lang="it-IT" sz="1200" kern="1200" dirty="0">
              <a:solidFill>
                <a:schemeClr val="tx1"/>
              </a:solidFill>
              <a:effectLst/>
              <a:latin typeface="Arial" panose="020B0604020202020204" pitchFamily="34" charset="0"/>
              <a:ea typeface="+mn-ea"/>
              <a:cs typeface="Arial" panose="020B0604020202020204" pitchFamily="34" charset="0"/>
            </a:endParaRPr>
          </a:p>
          <a:p>
            <a:pPr algn="l"/>
            <a:r>
              <a:rPr lang="it-IT" sz="1200" b="1" i="0" u="none" strike="noStrike" baseline="0" dirty="0">
                <a:latin typeface="Arial" panose="020B0604020202020204" pitchFamily="34" charset="0"/>
                <a:cs typeface="Arial" panose="020B0604020202020204" pitchFamily="34" charset="0"/>
              </a:rPr>
              <a:t>Il settore chiave «Foundation» al centro della formazione di base G+S</a:t>
            </a:r>
          </a:p>
          <a:p>
            <a:pPr marL="285750" indent="-285750" algn="l">
              <a:buFont typeface="Arial" panose="020B0604020202020204" pitchFamily="34" charset="0"/>
              <a:buChar char="•"/>
            </a:pPr>
            <a:r>
              <a:rPr lang="it-IT" sz="1200" b="0" i="0" u="none" strike="noStrike" baseline="0" dirty="0">
                <a:latin typeface="Arial" panose="020B0604020202020204" pitchFamily="34" charset="0"/>
                <a:cs typeface="Arial" panose="020B0604020202020204" pitchFamily="34" charset="0"/>
              </a:rPr>
              <a:t>Il settore chiave F fa parte dello sport popolare. Nella fase F1 si tratta di scoprire, apprendere e allenare in modo divertente nella prima età infantile le forme di base del gioco e del movimento interdisciplinari. La fase F2 si si concentra sull’imparare a conoscere una o più discipline sportive, il ritorno alla pratica sportiva o il cambiamento di disciplina. In questa fase si tratta di adottare uno stile di vita attivo. F3 si focalizza sull’impegno e l’allenamento di una disciplina sportiva specifica, </a:t>
            </a:r>
            <a:r>
              <a:rPr lang="de-CH" sz="1200" b="0" i="0" u="none" strike="noStrike" baseline="0" dirty="0" err="1">
                <a:latin typeface="Arial" panose="020B0604020202020204" pitchFamily="34" charset="0"/>
                <a:cs typeface="Arial" panose="020B0604020202020204" pitchFamily="34" charset="0"/>
              </a:rPr>
              <a:t>con</a:t>
            </a:r>
            <a:r>
              <a:rPr lang="de-CH" sz="1200" b="0" i="0" u="none" strike="noStrike" baseline="0" dirty="0">
                <a:latin typeface="Arial" panose="020B0604020202020204" pitchFamily="34" charset="0"/>
                <a:cs typeface="Arial" panose="020B0604020202020204" pitchFamily="34" charset="0"/>
              </a:rPr>
              <a:t> o senza </a:t>
            </a:r>
            <a:r>
              <a:rPr lang="de-CH" sz="1200" b="0" i="0" u="none" strike="noStrike" baseline="0" dirty="0" err="1">
                <a:latin typeface="Arial" panose="020B0604020202020204" pitchFamily="34" charset="0"/>
                <a:cs typeface="Arial" panose="020B0604020202020204" pitchFamily="34" charset="0"/>
              </a:rPr>
              <a:t>competizioni</a:t>
            </a:r>
            <a:r>
              <a:rPr lang="de-CH" sz="1200" b="0" i="0" u="none" strike="noStrike" baseline="0" dirty="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it-IT" sz="1200" b="0" i="0" u="none" strike="noStrike" baseline="0" dirty="0">
                <a:latin typeface="Arial" panose="020B0604020202020204" pitchFamily="34" charset="0"/>
                <a:cs typeface="Arial" panose="020B0604020202020204" pitchFamily="34" charset="0"/>
              </a:rPr>
              <a:t>I contenuti della formazione di base G+S si concentrano sul settore chiave «Foundation». Impari come trasmettere ai bambini e ai giovani una base ampia e variata di competenze motorie, cognitive e sociali. Struttura le tue attività in modo che siano incentrate in particolare sul piacere di giocare e muoversi.</a:t>
            </a:r>
          </a:p>
          <a:p>
            <a:pPr marL="285750" indent="-285750" algn="l">
              <a:buFont typeface="Arial" panose="020B0604020202020204" pitchFamily="34" charset="0"/>
              <a:buChar char="•"/>
            </a:pPr>
            <a:r>
              <a:rPr lang="it-IT" sz="1200" b="0" i="0" u="none" strike="noStrike" baseline="0" dirty="0">
                <a:latin typeface="Arial" panose="020B0604020202020204" pitchFamily="34" charset="0"/>
                <a:cs typeface="Arial" panose="020B0604020202020204" pitchFamily="34" charset="0"/>
              </a:rPr>
              <a:t>Il settore chiave «Foundation» rappresenta il primo passo verso un curriculum sportivo. Le esperienze che i bambini e i giovani fanno in questa fase costituiscono la base per il futuro comportamento sportivo. Di conseguenza, le monitrici e i monitori G+S che insegnano in questo settore chiave hanno un influsso molto importante.</a:t>
            </a:r>
            <a:endParaRPr lang="it-IT" sz="1200" kern="1200" dirty="0">
              <a:solidFill>
                <a:schemeClr val="tx1"/>
              </a:solidFill>
              <a:effectLst/>
              <a:latin typeface="Arial" panose="020B0604020202020204" pitchFamily="34" charset="0"/>
              <a:ea typeface="+mn-ea"/>
              <a:cs typeface="Arial" panose="020B0604020202020204" pitchFamily="34" charset="0"/>
            </a:endParaRPr>
          </a:p>
          <a:p>
            <a:endParaRPr lang="de-CH" sz="120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6</a:t>
            </a:fld>
            <a:endParaRPr lang="de-DE" dirty="0"/>
          </a:p>
        </p:txBody>
      </p:sp>
    </p:spTree>
    <p:extLst>
      <p:ext uri="{BB962C8B-B14F-4D97-AF65-F5344CB8AC3E}">
        <p14:creationId xmlns:p14="http://schemas.microsoft.com/office/powerpoint/2010/main" val="420274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err="1">
                <a:solidFill>
                  <a:schemeClr val="tx1"/>
                </a:solidFill>
              </a:rPr>
              <a:t>Testo</a:t>
            </a:r>
            <a:r>
              <a:rPr lang="de-CH" i="1" dirty="0">
                <a:solidFill>
                  <a:schemeClr val="tx1"/>
                </a:solidFill>
              </a:rPr>
              <a:t> del Manuale G+S - Base </a:t>
            </a:r>
            <a:r>
              <a:rPr lang="de-CH" i="1" baseline="0" dirty="0">
                <a:solidFill>
                  <a:schemeClr val="tx1"/>
                </a:solidFill>
              </a:rPr>
              <a:t>(2022)</a:t>
            </a:r>
            <a:endParaRPr lang="de-CH" i="1"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it-IT" b="1" kern="0" dirty="0">
                <a:solidFill>
                  <a:srgbClr val="FF0000"/>
                </a:solidFill>
              </a:rPr>
              <a:t>La concezione della formazione G+S come guida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kern="0" dirty="0">
                <a:solidFill>
                  <a:srgbClr val="FF0000"/>
                </a:solidFill>
              </a:rPr>
              <a:t>La concezione della formazione G+S funge da guida per organizzare la tua attività di monitrice o monitore e crea una struttura comune per tutte le discipline sportive G+S.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kern="0" dirty="0">
                <a:solidFill>
                  <a:srgbClr val="FF0000"/>
                </a:solidFill>
              </a:rPr>
              <a:t>Al centro vi sono i bambini e i giovani.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kern="0" dirty="0">
                <a:solidFill>
                  <a:srgbClr val="FF0000"/>
                </a:solidFill>
              </a:rPr>
              <a:t>La partecipazione alle attività G+S (3 dovrà consentire loro di vivere esperienze gratificanti nel campo dello sport, rafforzare la loro salute e la loro personalità e incoraggiarli a praticare sport su tutto l’arco della vita.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kern="0" dirty="0">
                <a:solidFill>
                  <a:srgbClr val="FF0000"/>
                </a:solidFill>
              </a:rPr>
              <a:t>Questi obiettivi sovraordinati di G+S costituiscono il punto di partenza per la concezione della formazione G+S. Il raggiungimento di questi obiettivi da parte dei bambini e dei giovani dipende innanzitutto da te come monitrice o monitore G+S.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kern="0" dirty="0">
                <a:solidFill>
                  <a:srgbClr val="FF0000"/>
                </a:solidFill>
              </a:rPr>
              <a:t>Con le tue conoscenze (sapere) e capacità (saper fare) garantisci attività G+S adeguate all’età e alle necessità. Inoltre, assumi un atteggiamento (saper essere) consono ai principi della Carta etica.</a:t>
            </a:r>
            <a:endParaRPr lang="de-DE" kern="0" dirty="0">
              <a:solidFill>
                <a:srgbClr val="FF0000"/>
              </a:solidFill>
            </a:endParaRPr>
          </a:p>
          <a:p>
            <a:pPr marL="0" indent="0">
              <a:buFont typeface="Arial" panose="020B0604020202020204" pitchFamily="34" charset="0"/>
              <a:buNone/>
            </a:pPr>
            <a:endParaRPr lang="de-CH" sz="1200" kern="1200" dirty="0">
              <a:solidFill>
                <a:schemeClr val="tx1"/>
              </a:solidFill>
              <a:effectLst/>
              <a:latin typeface="Arial" charset="0"/>
              <a:ea typeface="+mn-ea"/>
              <a:cs typeface="+mn-cs"/>
            </a:endParaRPr>
          </a:p>
          <a:p>
            <a:pPr marL="0" indent="0">
              <a:buFont typeface="Arial" panose="020B0604020202020204" pitchFamily="34" charset="0"/>
              <a:buNone/>
            </a:pPr>
            <a:r>
              <a:rPr lang="it-IT" kern="0" dirty="0">
                <a:solidFill>
                  <a:srgbClr val="FF0000"/>
                </a:solidFill>
              </a:rPr>
              <a:t>Link al </a:t>
            </a:r>
            <a:r>
              <a:rPr lang="de-CH" kern="0" dirty="0" err="1">
                <a:solidFill>
                  <a:srgbClr val="FF0000"/>
                </a:solidFill>
              </a:rPr>
              <a:t>modulo</a:t>
            </a:r>
            <a:r>
              <a:rPr lang="de-CH" kern="0" dirty="0">
                <a:solidFill>
                  <a:srgbClr val="FF0000"/>
                </a:solidFill>
              </a:rPr>
              <a:t> di </a:t>
            </a:r>
            <a:r>
              <a:rPr lang="de-CH" kern="0" dirty="0" err="1">
                <a:solidFill>
                  <a:srgbClr val="FF0000"/>
                </a:solidFill>
              </a:rPr>
              <a:t>apprendimento</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Concezione</a:t>
            </a:r>
            <a:r>
              <a:rPr lang="de-CH" sz="1200" kern="1200" dirty="0">
                <a:solidFill>
                  <a:schemeClr val="tx1"/>
                </a:solidFill>
                <a:effectLst/>
                <a:latin typeface="Arial" charset="0"/>
                <a:ea typeface="+mn-ea"/>
                <a:cs typeface="+mn-cs"/>
              </a:rPr>
              <a:t> della </a:t>
            </a:r>
            <a:r>
              <a:rPr lang="de-CH" sz="1200" kern="1200" dirty="0" err="1">
                <a:solidFill>
                  <a:schemeClr val="tx1"/>
                </a:solidFill>
                <a:effectLst/>
                <a:latin typeface="Arial" charset="0"/>
                <a:ea typeface="+mn-ea"/>
                <a:cs typeface="+mn-cs"/>
              </a:rPr>
              <a:t>formazione</a:t>
            </a:r>
            <a:r>
              <a:rPr lang="de-CH" sz="1200" kern="1200" dirty="0">
                <a:solidFill>
                  <a:schemeClr val="tx1"/>
                </a:solidFill>
                <a:effectLst/>
                <a:latin typeface="Arial" charset="0"/>
                <a:ea typeface="+mn-ea"/>
                <a:cs typeface="+mn-cs"/>
              </a:rPr>
              <a:t> G+S»:</a:t>
            </a:r>
            <a:r>
              <a:rPr lang="de-CH" sz="1200" kern="1200" baseline="0" dirty="0">
                <a:solidFill>
                  <a:schemeClr val="tx1"/>
                </a:solidFill>
                <a:effectLst/>
                <a:latin typeface="Arial" charset="0"/>
                <a:ea typeface="+mn-ea"/>
                <a:cs typeface="+mn-cs"/>
              </a:rPr>
              <a:t> https://tool.gioventuesport.ch/modules/61236c4d3e736b055610ea98?lang=it&amp;org=jugendundsport</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7</a:t>
            </a:fld>
            <a:endParaRPr lang="de-DE" dirty="0"/>
          </a:p>
        </p:txBody>
      </p:sp>
    </p:spTree>
    <p:extLst>
      <p:ext uri="{BB962C8B-B14F-4D97-AF65-F5344CB8AC3E}">
        <p14:creationId xmlns:p14="http://schemas.microsoft.com/office/powerpoint/2010/main" val="206066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8</a:t>
            </a:fld>
            <a:endParaRPr lang="de-DE" dirty="0"/>
          </a:p>
        </p:txBody>
      </p:sp>
    </p:spTree>
    <p:extLst>
      <p:ext uri="{BB962C8B-B14F-4D97-AF65-F5344CB8AC3E}">
        <p14:creationId xmlns:p14="http://schemas.microsoft.com/office/powerpoint/2010/main" val="140673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9</a:t>
            </a:fld>
            <a:endParaRPr lang="de-DE" dirty="0"/>
          </a:p>
        </p:txBody>
      </p:sp>
    </p:spTree>
    <p:extLst>
      <p:ext uri="{BB962C8B-B14F-4D97-AF65-F5344CB8AC3E}">
        <p14:creationId xmlns:p14="http://schemas.microsoft.com/office/powerpoint/2010/main" val="4256012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err="1"/>
              <a:t>Inserisci</a:t>
            </a:r>
            <a:r>
              <a:rPr lang="de-DE" dirty="0"/>
              <a:t> </a:t>
            </a:r>
            <a:r>
              <a:rPr lang="de-DE" dirty="0" err="1"/>
              <a:t>titolo</a:t>
            </a:r>
            <a:endParaRPr lang="de-DE" dirty="0"/>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err="1"/>
              <a:t>Inserire</a:t>
            </a:r>
            <a:r>
              <a:rPr lang="de-DE" dirty="0"/>
              <a:t> </a:t>
            </a:r>
            <a:r>
              <a:rPr lang="de-DE" dirty="0" err="1"/>
              <a:t>il</a:t>
            </a:r>
            <a:r>
              <a:rPr lang="de-DE" dirty="0"/>
              <a:t> </a:t>
            </a:r>
            <a:r>
              <a:rPr lang="de-DE" dirty="0" err="1"/>
              <a:t>nome</a:t>
            </a:r>
            <a:r>
              <a:rPr lang="de-DE" dirty="0"/>
              <a:t> </a:t>
            </a:r>
            <a:r>
              <a:rPr lang="de-DE" dirty="0" err="1"/>
              <a:t>dello</a:t>
            </a:r>
            <a:r>
              <a:rPr lang="de-DE" dirty="0"/>
              <a:t> </a:t>
            </a:r>
            <a:r>
              <a:rPr lang="de-DE" dirty="0" err="1"/>
              <a:t>speaker</a:t>
            </a:r>
            <a:endParaRPr lang="de-DE" dirty="0"/>
          </a:p>
        </p:txBody>
      </p:sp>
      <p:pic>
        <p:nvPicPr>
          <p:cNvPr id="3" name="Image 2">
            <a:extLst>
              <a:ext uri="{FF2B5EF4-FFF2-40B4-BE49-F238E27FC236}">
                <a16:creationId xmlns:a16="http://schemas.microsoft.com/office/drawing/2014/main" id="{7676A6F8-A8C4-E94E-ADC2-FE9DE6B9C0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169" y="269431"/>
            <a:ext cx="6105157" cy="711644"/>
          </a:xfrm>
          <a:prstGeom prst="rect">
            <a:avLst/>
          </a:prstGeom>
        </p:spPr>
      </p:pic>
      <p:pic>
        <p:nvPicPr>
          <p:cNvPr id="4" name="Grafik 3">
            <a:extLst>
              <a:ext uri="{FF2B5EF4-FFF2-40B4-BE49-F238E27FC236}">
                <a16:creationId xmlns:a16="http://schemas.microsoft.com/office/drawing/2014/main" id="{D9B9A3F8-2A3A-6E4A-BBB6-835660152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2581" y="5516362"/>
            <a:ext cx="706507" cy="720926"/>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guide id="8" orient="horz" pos="187" userDrawn="1">
          <p15:clr>
            <a:srgbClr val="FBAE40"/>
          </p15:clr>
        </p15:guide>
        <p15:guide id="9" orient="horz" pos="618" userDrawn="1">
          <p15:clr>
            <a:srgbClr val="FBAE40"/>
          </p15:clr>
        </p15:guide>
        <p15:guide id="10" pos="35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 name="Titolo 1">
            <a:extLst>
              <a:ext uri="{FF2B5EF4-FFF2-40B4-BE49-F238E27FC236}">
                <a16:creationId xmlns:a16="http://schemas.microsoft.com/office/drawing/2014/main" id="{91E7D533-7A72-624A-9554-A2629CD87509}"/>
              </a:ext>
            </a:extLst>
          </p:cNvPr>
          <p:cNvSpPr>
            <a:spLocks noGrp="1"/>
          </p:cNvSpPr>
          <p:nvPr>
            <p:ph type="title" hasCustomPrompt="1"/>
          </p:nvPr>
        </p:nvSpPr>
        <p:spPr>
          <a:xfrm>
            <a:off x="1308100" y="260350"/>
            <a:ext cx="10440988" cy="1081089"/>
          </a:xfrm>
          <a:prstGeom prst="rect">
            <a:avLst/>
          </a:prstGeom>
        </p:spPr>
        <p:txBody>
          <a:bodyPr lIns="0" tIns="0" rIns="0" bIns="0" anchor="t" anchorCtr="0">
            <a:noAutofit/>
          </a:bodyPr>
          <a:lstStyle/>
          <a:p>
            <a:r>
              <a:rPr lang="it-IT" dirty="0"/>
              <a:t>Fare clic per modificare lo stile del titolo</a:t>
            </a:r>
            <a:endParaRPr lang="it-CH"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olo 1">
            <a:extLst>
              <a:ext uri="{FF2B5EF4-FFF2-40B4-BE49-F238E27FC236}">
                <a16:creationId xmlns:a16="http://schemas.microsoft.com/office/drawing/2014/main" id="{966180CF-13E7-284F-9FF5-7FC68E6FA29C}"/>
              </a:ext>
            </a:extLst>
          </p:cNvPr>
          <p:cNvSpPr>
            <a:spLocks noGrp="1"/>
          </p:cNvSpPr>
          <p:nvPr>
            <p:ph type="title" hasCustomPrompt="1"/>
          </p:nvPr>
        </p:nvSpPr>
        <p:spPr>
          <a:xfrm>
            <a:off x="1308100" y="260350"/>
            <a:ext cx="10440988" cy="1081089"/>
          </a:xfrm>
          <a:prstGeom prst="rect">
            <a:avLst/>
          </a:prstGeom>
        </p:spPr>
        <p:txBody>
          <a:bodyPr lIns="0" tIns="0" rIns="0" bIns="0" anchor="t" anchorCtr="0">
            <a:noAutofit/>
          </a:bodyPr>
          <a:lstStyle/>
          <a:p>
            <a:r>
              <a:rPr lang="it-IT" dirty="0"/>
              <a:t>Fare clic per modificare lo stile del titolo</a:t>
            </a:r>
            <a:endParaRPr lang="it-CH"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Titolo 1">
            <a:extLst>
              <a:ext uri="{FF2B5EF4-FFF2-40B4-BE49-F238E27FC236}">
                <a16:creationId xmlns:a16="http://schemas.microsoft.com/office/drawing/2014/main" id="{25EDB10A-3F34-F040-8BDF-9BBFA61162C4}"/>
              </a:ext>
            </a:extLst>
          </p:cNvPr>
          <p:cNvSpPr>
            <a:spLocks noGrp="1"/>
          </p:cNvSpPr>
          <p:nvPr>
            <p:ph type="title" hasCustomPrompt="1"/>
          </p:nvPr>
        </p:nvSpPr>
        <p:spPr>
          <a:xfrm>
            <a:off x="1308100" y="260350"/>
            <a:ext cx="10440988" cy="1081089"/>
          </a:xfrm>
          <a:prstGeom prst="rect">
            <a:avLst/>
          </a:prstGeom>
        </p:spPr>
        <p:txBody>
          <a:bodyPr lIns="0" tIns="0" rIns="0" bIns="0" anchor="t" anchorCtr="0">
            <a:noAutofit/>
          </a:bodyPr>
          <a:lstStyle/>
          <a:p>
            <a:r>
              <a:rPr lang="it-IT" dirty="0"/>
              <a:t>Fare clic per modificare lo stile del titolo</a:t>
            </a:r>
            <a:endParaRPr lang="it-CH"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6" name="Titolo 1">
            <a:extLst>
              <a:ext uri="{FF2B5EF4-FFF2-40B4-BE49-F238E27FC236}">
                <a16:creationId xmlns:a16="http://schemas.microsoft.com/office/drawing/2014/main" id="{69FCDCC3-B60B-AE40-B394-CA9A52405E4F}"/>
              </a:ext>
            </a:extLst>
          </p:cNvPr>
          <p:cNvSpPr>
            <a:spLocks noGrp="1"/>
          </p:cNvSpPr>
          <p:nvPr>
            <p:ph type="title" hasCustomPrompt="1"/>
          </p:nvPr>
        </p:nvSpPr>
        <p:spPr>
          <a:xfrm>
            <a:off x="1308100" y="260350"/>
            <a:ext cx="10440988" cy="1081089"/>
          </a:xfrm>
          <a:prstGeom prst="rect">
            <a:avLst/>
          </a:prstGeom>
        </p:spPr>
        <p:txBody>
          <a:bodyPr lIns="0" tIns="0" rIns="0" bIns="0" anchor="t" anchorCtr="0">
            <a:noAutofit/>
          </a:bodyPr>
          <a:lstStyle/>
          <a:p>
            <a:r>
              <a:rPr lang="it-IT" dirty="0"/>
              <a:t>Fare clic per modificare lo stile del titolo</a:t>
            </a:r>
            <a:endParaRPr lang="it-CH"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6" name="Titolo 1">
            <a:extLst>
              <a:ext uri="{FF2B5EF4-FFF2-40B4-BE49-F238E27FC236}">
                <a16:creationId xmlns:a16="http://schemas.microsoft.com/office/drawing/2014/main" id="{49EBACAF-8F02-C746-BA39-72427050717F}"/>
              </a:ext>
            </a:extLst>
          </p:cNvPr>
          <p:cNvSpPr>
            <a:spLocks noGrp="1"/>
          </p:cNvSpPr>
          <p:nvPr>
            <p:ph type="title" hasCustomPrompt="1"/>
          </p:nvPr>
        </p:nvSpPr>
        <p:spPr>
          <a:xfrm>
            <a:off x="1308100" y="260350"/>
            <a:ext cx="10440988" cy="1081089"/>
          </a:xfrm>
          <a:prstGeom prst="rect">
            <a:avLst/>
          </a:prstGeom>
        </p:spPr>
        <p:txBody>
          <a:bodyPr lIns="0" tIns="0" rIns="0" bIns="0" anchor="t" anchorCtr="0">
            <a:noAutofit/>
          </a:bodyPr>
          <a:lstStyle/>
          <a:p>
            <a:r>
              <a:rPr lang="it-IT" dirty="0"/>
              <a:t>Fare clic per modificare lo stile del titolo</a:t>
            </a:r>
            <a:endParaRPr lang="it-CH"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7" name="Titolo 1">
            <a:extLst>
              <a:ext uri="{FF2B5EF4-FFF2-40B4-BE49-F238E27FC236}">
                <a16:creationId xmlns:a16="http://schemas.microsoft.com/office/drawing/2014/main" id="{9D06A317-84AC-E44B-9807-26038E82D3DE}"/>
              </a:ext>
            </a:extLst>
          </p:cNvPr>
          <p:cNvSpPr>
            <a:spLocks noGrp="1"/>
          </p:cNvSpPr>
          <p:nvPr>
            <p:ph type="title" hasCustomPrompt="1"/>
          </p:nvPr>
        </p:nvSpPr>
        <p:spPr>
          <a:xfrm>
            <a:off x="1308100" y="260350"/>
            <a:ext cx="10440988" cy="1081089"/>
          </a:xfrm>
          <a:prstGeom prst="rect">
            <a:avLst/>
          </a:prstGeom>
        </p:spPr>
        <p:txBody>
          <a:bodyPr lIns="0" tIns="0" rIns="0" bIns="0" anchor="t" anchorCtr="0">
            <a:noAutofit/>
          </a:bodyPr>
          <a:lstStyle/>
          <a:p>
            <a:r>
              <a:rPr lang="it-IT" dirty="0"/>
              <a:t>Fare clic per modificare lo stile del titolo</a:t>
            </a:r>
            <a:endParaRPr lang="it-CH"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pic>
        <p:nvPicPr>
          <p:cNvPr id="15366" name="Picture 6" descr="Logo_col_wappen"/>
          <p:cNvPicPr>
            <a:picLocks noChangeAspect="1" noChangeArrowheads="1"/>
          </p:cNvPicPr>
          <p:nvPr/>
        </p:nvPicPr>
        <p:blipFill>
          <a:blip r:embed="rId11" cstate="print"/>
          <a:srcRect/>
          <a:stretch>
            <a:fillRect/>
          </a:stretch>
        </p:blipFill>
        <p:spPr bwMode="auto">
          <a:xfrm>
            <a:off x="480484" y="279025"/>
            <a:ext cx="372713" cy="413671"/>
          </a:xfrm>
          <a:prstGeom prst="rect">
            <a:avLst/>
          </a:prstGeom>
          <a:noFill/>
          <a:ln w="9525">
            <a:noFill/>
            <a:miter lim="800000"/>
            <a:headEnd/>
            <a:tailEnd/>
          </a:ln>
        </p:spPr>
      </p:pic>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4" name="Textfeld 3"/>
          <p:cNvSpPr txBox="1"/>
          <p:nvPr userDrawn="1"/>
        </p:nvSpPr>
        <p:spPr>
          <a:xfrm>
            <a:off x="1219592" y="6383338"/>
            <a:ext cx="5212323" cy="369332"/>
          </a:xfrm>
          <a:prstGeom prst="rect">
            <a:avLst/>
          </a:prstGeom>
          <a:noFill/>
        </p:spPr>
        <p:txBody>
          <a:bodyPr wrap="square" rtlCol="0">
            <a:spAutoFit/>
          </a:bodyPr>
          <a:lstStyle/>
          <a:p>
            <a:r>
              <a:rPr lang="de-DE" sz="900" b="1" dirty="0" err="1"/>
              <a:t>Ufficio</a:t>
            </a:r>
            <a:r>
              <a:rPr lang="de-DE" sz="900" b="1" dirty="0"/>
              <a:t> </a:t>
            </a:r>
            <a:r>
              <a:rPr lang="de-DE" sz="900" b="1" dirty="0" err="1"/>
              <a:t>federale</a:t>
            </a:r>
            <a:r>
              <a:rPr lang="de-DE" sz="900" b="1" dirty="0"/>
              <a:t> </a:t>
            </a:r>
            <a:r>
              <a:rPr lang="de-DE" sz="900" b="1" dirty="0" err="1"/>
              <a:t>dello</a:t>
            </a:r>
            <a:r>
              <a:rPr lang="de-DE" sz="900" b="1" dirty="0"/>
              <a:t> </a:t>
            </a:r>
            <a:r>
              <a:rPr lang="de-DE" sz="900" b="1" dirty="0" err="1"/>
              <a:t>sport</a:t>
            </a:r>
            <a:r>
              <a:rPr lang="de-DE" sz="900" b="1" dirty="0"/>
              <a:t> UFSPO</a:t>
            </a:r>
          </a:p>
          <a:p>
            <a:r>
              <a:rPr lang="de-DE" sz="900" dirty="0" err="1"/>
              <a:t>Gioventù+Sport</a:t>
            </a:r>
            <a:endParaRPr lang="de-DE" sz="900" dirty="0"/>
          </a:p>
        </p:txBody>
      </p:sp>
      <p:sp>
        <p:nvSpPr>
          <p:cNvPr id="6" name="Titelplatzhalter 5">
            <a:extLst>
              <a:ext uri="{FF2B5EF4-FFF2-40B4-BE49-F238E27FC236}">
                <a16:creationId xmlns:a16="http://schemas.microsoft.com/office/drawing/2014/main" id="{BBA4ABA2-1240-5C4E-8A29-8C7140D7C480}"/>
              </a:ext>
            </a:extLst>
          </p:cNvPr>
          <p:cNvSpPr>
            <a:spLocks noGrp="1"/>
          </p:cNvSpPr>
          <p:nvPr>
            <p:ph type="title"/>
          </p:nvPr>
        </p:nvSpPr>
        <p:spPr>
          <a:xfrm>
            <a:off x="1313212" y="260349"/>
            <a:ext cx="10440000" cy="1044000"/>
          </a:xfrm>
          <a:prstGeom prst="rect">
            <a:avLst/>
          </a:prstGeom>
        </p:spPr>
        <p:txBody>
          <a:bodyPr vert="horz" lIns="0" tIns="0" rIns="0" bIns="0" rtlCol="0" anchor="t" anchorCtr="0">
            <a:noAutofit/>
          </a:bodyPr>
          <a:lstStyle/>
          <a:p>
            <a:r>
              <a:rPr lang="de-DE"/>
              <a:t>Mastertitelformat bearbeiten</a:t>
            </a:r>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jugendundsport.ch/de/themen/sicherheit/merkblaetter.html"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www.jugendundsport.ch/de/themen/sicherheit/merkblaetter.html" TargetMode="External"/><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3.wdp"/><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hyperlink" Target="https://www.jugendundsport.ch/de/themen/sicherheit/merkblaetter.html" TargetMode="External"/><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www.jugendundsport.ch/it/ueber-j-s/j-s-leitbild.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wAermy0Nd0"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err="1"/>
              <a:t>Gioventú</a:t>
            </a:r>
            <a:r>
              <a:rPr lang="de-DE" dirty="0"/>
              <a:t> e Sport (G+S)</a:t>
            </a:r>
          </a:p>
        </p:txBody>
      </p:sp>
      <p:sp>
        <p:nvSpPr>
          <p:cNvPr id="3" name="Textplatzhalter 2"/>
          <p:cNvSpPr>
            <a:spLocks noGrp="1"/>
          </p:cNvSpPr>
          <p:nvPr>
            <p:ph type="body" sz="quarter" idx="11"/>
          </p:nvPr>
        </p:nvSpPr>
        <p:spPr/>
        <p:txBody>
          <a:bodyPr/>
          <a:lstStyle/>
          <a:p>
            <a:endParaRPr lang="de-CH"/>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3232" b="4081"/>
          <a:stretch/>
        </p:blipFill>
        <p:spPr>
          <a:xfrm>
            <a:off x="5803394" y="426720"/>
            <a:ext cx="5240340" cy="6356466"/>
          </a:xfrm>
          <a:prstGeom prst="rect">
            <a:avLst/>
          </a:prstGeom>
        </p:spPr>
      </p:pic>
    </p:spTree>
    <p:extLst>
      <p:ext uri="{BB962C8B-B14F-4D97-AF65-F5344CB8AC3E}">
        <p14:creationId xmlns:p14="http://schemas.microsoft.com/office/powerpoint/2010/main" val="324482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2DD8FB84-432C-40AD-9887-ECDD842FC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096" y="-9861"/>
            <a:ext cx="12309230" cy="6872558"/>
          </a:xfrm>
          <a:prstGeom prst="rect">
            <a:avLst/>
          </a:prstGeom>
          <a:noFill/>
          <a:ln w="9525">
            <a:noFill/>
            <a:miter lim="800000"/>
            <a:headEnd/>
            <a:tailEnd/>
          </a:ln>
          <a:effectLst/>
        </p:spPr>
      </p:pic>
      <p:grpSp>
        <p:nvGrpSpPr>
          <p:cNvPr id="6" name="Gruppieren 5"/>
          <p:cNvGrpSpPr/>
          <p:nvPr/>
        </p:nvGrpSpPr>
        <p:grpSpPr>
          <a:xfrm>
            <a:off x="-49328" y="165216"/>
            <a:ext cx="3519815" cy="965200"/>
            <a:chOff x="0" y="5476240"/>
            <a:chExt cx="2868257" cy="965200"/>
          </a:xfrm>
        </p:grpSpPr>
        <p:sp>
          <p:nvSpPr>
            <p:cNvPr id="7" name="Rechteck 6"/>
            <p:cNvSpPr/>
            <p:nvPr/>
          </p:nvSpPr>
          <p:spPr>
            <a:xfrm>
              <a:off x="0" y="5476240"/>
              <a:ext cx="2868257" cy="965200"/>
            </a:xfrm>
            <a:prstGeom prst="rect">
              <a:avLst/>
            </a:prstGeom>
            <a:solidFill>
              <a:schemeClr val="bg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314960" y="5547360"/>
              <a:ext cx="2328102" cy="769441"/>
            </a:xfrm>
            <a:prstGeom prst="rect">
              <a:avLst/>
            </a:prstGeom>
            <a:noFill/>
          </p:spPr>
          <p:txBody>
            <a:bodyPr wrap="square" rtlCol="0">
              <a:spAutoFit/>
            </a:bodyPr>
            <a:lstStyle/>
            <a:p>
              <a:r>
                <a:rPr lang="de-CH" sz="4400" b="1" dirty="0">
                  <a:solidFill>
                    <a:schemeClr val="bg1"/>
                  </a:solidFill>
                  <a:latin typeface="Arial Narrow" panose="020B0606020202030204" pitchFamily="34" charset="0"/>
                </a:rPr>
                <a:t>Campi G+S</a:t>
              </a:r>
            </a:p>
          </p:txBody>
        </p:sp>
      </p:grpSp>
      <p:sp>
        <p:nvSpPr>
          <p:cNvPr id="3" name="Inhaltsplatzhalter 2">
            <a:extLst>
              <a:ext uri="{FF2B5EF4-FFF2-40B4-BE49-F238E27FC236}">
                <a16:creationId xmlns:a16="http://schemas.microsoft.com/office/drawing/2014/main" id="{32D4CEEB-3168-4665-8359-4C36AF52BEB1}"/>
              </a:ext>
            </a:extLst>
          </p:cNvPr>
          <p:cNvSpPr>
            <a:spLocks noGrp="1"/>
          </p:cNvSpPr>
          <p:nvPr>
            <p:ph sz="quarter" idx="12"/>
          </p:nvPr>
        </p:nvSpPr>
        <p:spPr/>
        <p:txBody>
          <a:bodyPr/>
          <a:lstStyle/>
          <a:p>
            <a:endParaRPr lang="de-CH"/>
          </a:p>
        </p:txBody>
      </p:sp>
    </p:spTree>
    <p:extLst>
      <p:ext uri="{BB962C8B-B14F-4D97-AF65-F5344CB8AC3E}">
        <p14:creationId xmlns:p14="http://schemas.microsoft.com/office/powerpoint/2010/main" val="294480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12603"/>
            <a:ext cx="12192000" cy="683279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710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5274" r="5729" b="10061"/>
          <a:stretch/>
        </p:blipFill>
        <p:spPr>
          <a:xfrm>
            <a:off x="3097876" y="1212788"/>
            <a:ext cx="9094124" cy="5747734"/>
          </a:xfrm>
        </p:spPr>
      </p:pic>
      <p:grpSp>
        <p:nvGrpSpPr>
          <p:cNvPr id="3" name="Gruppieren 2"/>
          <p:cNvGrpSpPr/>
          <p:nvPr/>
        </p:nvGrpSpPr>
        <p:grpSpPr>
          <a:xfrm>
            <a:off x="0" y="549563"/>
            <a:ext cx="7335297" cy="1590736"/>
            <a:chOff x="0" y="5476240"/>
            <a:chExt cx="5354320" cy="1590736"/>
          </a:xfrm>
        </p:grpSpPr>
        <p:sp>
          <p:nvSpPr>
            <p:cNvPr id="4" name="Rechteck 3"/>
            <p:cNvSpPr/>
            <p:nvPr/>
          </p:nvSpPr>
          <p:spPr>
            <a:xfrm>
              <a:off x="0" y="5476240"/>
              <a:ext cx="5354320" cy="15907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59" y="5547360"/>
              <a:ext cx="4961460"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Diapositive </a:t>
              </a:r>
              <a:r>
                <a:rPr lang="de-CH" sz="4400" b="1" dirty="0" err="1">
                  <a:solidFill>
                    <a:schemeClr val="bg2">
                      <a:lumMod val="50000"/>
                    </a:schemeClr>
                  </a:solidFill>
                  <a:latin typeface="Arial Narrow" panose="020B0606020202030204" pitchFamily="34" charset="0"/>
                </a:rPr>
                <a:t>supplementari</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volontarie</a:t>
              </a:r>
              <a:endParaRPr lang="de-CH" sz="4400" b="1" dirty="0">
                <a:solidFill>
                  <a:schemeClr val="bg2">
                    <a:lumMod val="50000"/>
                  </a:schemeClr>
                </a:solidFill>
                <a:latin typeface="Arial Narrow" panose="020B0606020202030204" pitchFamily="34" charset="0"/>
              </a:endParaRPr>
            </a:p>
          </p:txBody>
        </p:sp>
      </p:grpSp>
    </p:spTree>
    <p:extLst>
      <p:ext uri="{BB962C8B-B14F-4D97-AF65-F5344CB8AC3E}">
        <p14:creationId xmlns:p14="http://schemas.microsoft.com/office/powerpoint/2010/main" val="406187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0" y="5476240"/>
            <a:ext cx="5354320" cy="965200"/>
            <a:chOff x="0" y="5476240"/>
            <a:chExt cx="5354320" cy="965200"/>
          </a:xfrm>
        </p:grpSpPr>
        <p:sp>
          <p:nvSpPr>
            <p:cNvPr id="10" name="Rechteck 9"/>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14960" y="5547360"/>
              <a:ext cx="4419600" cy="769441"/>
            </a:xfrm>
            <a:prstGeom prst="rect">
              <a:avLst/>
            </a:prstGeom>
            <a:noFill/>
          </p:spPr>
          <p:txBody>
            <a:bodyPr wrap="square" rtlCol="0">
              <a:spAutoFit/>
            </a:bodyPr>
            <a:lstStyle/>
            <a:p>
              <a:r>
                <a:rPr lang="de-CH" sz="4400" b="1" dirty="0" err="1">
                  <a:solidFill>
                    <a:schemeClr val="bg2">
                      <a:lumMod val="50000"/>
                    </a:schemeClr>
                  </a:solidFill>
                  <a:latin typeface="Arial Narrow" panose="020B0606020202030204" pitchFamily="34" charset="0"/>
                </a:rPr>
                <a:t>Attività</a:t>
              </a:r>
              <a:r>
                <a:rPr lang="de-CH" sz="4400" b="1" dirty="0">
                  <a:solidFill>
                    <a:schemeClr val="bg2">
                      <a:lumMod val="50000"/>
                    </a:schemeClr>
                  </a:solidFill>
                  <a:latin typeface="Arial Narrow" panose="020B0606020202030204" pitchFamily="34" charset="0"/>
                </a:rPr>
                <a:t> G+S</a:t>
              </a:r>
            </a:p>
          </p:txBody>
        </p:sp>
      </p:grpSp>
      <p:pic>
        <p:nvPicPr>
          <p:cNvPr id="6" name="Grafik 5">
            <a:extLst>
              <a:ext uri="{FF2B5EF4-FFF2-40B4-BE49-F238E27FC236}">
                <a16:creationId xmlns:a16="http://schemas.microsoft.com/office/drawing/2014/main" id="{031F2D85-339D-467C-BCAF-45D974193A96}"/>
              </a:ext>
            </a:extLst>
          </p:cNvPr>
          <p:cNvPicPr>
            <a:picLocks noChangeAspect="1"/>
          </p:cNvPicPr>
          <p:nvPr/>
        </p:nvPicPr>
        <p:blipFill>
          <a:blip r:embed="rId3"/>
          <a:stretch>
            <a:fillRect/>
          </a:stretch>
        </p:blipFill>
        <p:spPr>
          <a:xfrm>
            <a:off x="6000271" y="0"/>
            <a:ext cx="6191729" cy="6858000"/>
          </a:xfrm>
          <a:prstGeom prst="rect">
            <a:avLst/>
          </a:prstGeom>
        </p:spPr>
      </p:pic>
    </p:spTree>
    <p:extLst>
      <p:ext uri="{BB962C8B-B14F-4D97-AF65-F5344CB8AC3E}">
        <p14:creationId xmlns:p14="http://schemas.microsoft.com/office/powerpoint/2010/main" val="4185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3"/>
          </p:cNvPr>
          <p:cNvPicPr>
            <a:picLocks noChangeAspect="1"/>
          </p:cNvPicPr>
          <p:nvPr/>
        </p:nvPicPr>
        <p:blipFill>
          <a:blip r:embed="rId4"/>
          <a:stretch>
            <a:fillRect/>
          </a:stretch>
        </p:blipFill>
        <p:spPr>
          <a:xfrm>
            <a:off x="7528142" y="138552"/>
            <a:ext cx="4551437" cy="4937345"/>
          </a:xfrm>
          <a:prstGeom prst="rect">
            <a:avLst/>
          </a:prstGeom>
        </p:spPr>
      </p:pic>
      <p:grpSp>
        <p:nvGrpSpPr>
          <p:cNvPr id="7" name="Gruppieren 6"/>
          <p:cNvGrpSpPr/>
          <p:nvPr/>
        </p:nvGrpSpPr>
        <p:grpSpPr>
          <a:xfrm>
            <a:off x="-1" y="5065368"/>
            <a:ext cx="10470629" cy="1909139"/>
            <a:chOff x="386242" y="6486563"/>
            <a:chExt cx="6730320" cy="2856615"/>
          </a:xfrm>
        </p:grpSpPr>
        <p:sp>
          <p:nvSpPr>
            <p:cNvPr id="8" name="Rechteck 7"/>
            <p:cNvSpPr/>
            <p:nvPr/>
          </p:nvSpPr>
          <p:spPr>
            <a:xfrm>
              <a:off x="386242" y="6486563"/>
              <a:ext cx="6730320" cy="23868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500008" y="6718207"/>
              <a:ext cx="6215944" cy="2624971"/>
            </a:xfrm>
            <a:prstGeom prst="rect">
              <a:avLst/>
            </a:prstGeom>
            <a:noFill/>
          </p:spPr>
          <p:txBody>
            <a:bodyPr wrap="square" rtlCol="0">
              <a:spAutoFit/>
            </a:bodyPr>
            <a:lstStyle/>
            <a:p>
              <a:r>
                <a:rPr lang="it-IT" sz="3600" b="1" dirty="0">
                  <a:solidFill>
                    <a:schemeClr val="bg2">
                      <a:lumMod val="50000"/>
                    </a:schemeClr>
                  </a:solidFill>
                  <a:latin typeface="Arial Narrow" panose="020B0606020202030204" pitchFamily="34" charset="0"/>
                </a:rPr>
                <a:t>Promemoria sulla prevenzione degli infortuni come standard minimo per le attività G+S</a:t>
              </a:r>
            </a:p>
            <a:p>
              <a:endParaRPr lang="de-CH" sz="3600" b="1" dirty="0">
                <a:solidFill>
                  <a:schemeClr val="bg2">
                    <a:lumMod val="50000"/>
                  </a:schemeClr>
                </a:solidFill>
                <a:latin typeface="Arial Narrow" panose="020B0606020202030204" pitchFamily="34" charset="0"/>
              </a:endParaRPr>
            </a:p>
          </p:txBody>
        </p:sp>
      </p:grpSp>
      <p:pic>
        <p:nvPicPr>
          <p:cNvPr id="18" name="Grafik 17">
            <a:extLst>
              <a:ext uri="{FF2B5EF4-FFF2-40B4-BE49-F238E27FC236}">
                <a16:creationId xmlns:a16="http://schemas.microsoft.com/office/drawing/2014/main" id="{3BE0670C-71A9-476C-B91F-FC485A5614C9}"/>
              </a:ext>
            </a:extLst>
          </p:cNvPr>
          <p:cNvPicPr>
            <a:picLocks noChangeAspect="1"/>
          </p:cNvPicPr>
          <p:nvPr/>
        </p:nvPicPr>
        <p:blipFill>
          <a:blip r:embed="rId5"/>
          <a:stretch>
            <a:fillRect/>
          </a:stretch>
        </p:blipFill>
        <p:spPr>
          <a:xfrm rot="1045703">
            <a:off x="4796463" y="949066"/>
            <a:ext cx="2599071" cy="3649637"/>
          </a:xfrm>
          <a:prstGeom prst="rect">
            <a:avLst/>
          </a:prstGeom>
          <a:ln>
            <a:solidFill>
              <a:schemeClr val="bg1">
                <a:lumMod val="85000"/>
              </a:schemeClr>
            </a:solidFill>
          </a:ln>
        </p:spPr>
      </p:pic>
      <p:pic>
        <p:nvPicPr>
          <p:cNvPr id="13" name="Grafik 12">
            <a:extLst>
              <a:ext uri="{FF2B5EF4-FFF2-40B4-BE49-F238E27FC236}">
                <a16:creationId xmlns:a16="http://schemas.microsoft.com/office/drawing/2014/main" id="{8D44C3BD-F7A8-4F59-978F-7421F8FB0648}"/>
              </a:ext>
            </a:extLst>
          </p:cNvPr>
          <p:cNvPicPr>
            <a:picLocks noChangeAspect="1"/>
          </p:cNvPicPr>
          <p:nvPr/>
        </p:nvPicPr>
        <p:blipFill>
          <a:blip r:embed="rId6"/>
          <a:stretch>
            <a:fillRect/>
          </a:stretch>
        </p:blipFill>
        <p:spPr>
          <a:xfrm>
            <a:off x="2587752" y="599488"/>
            <a:ext cx="2680139" cy="3755156"/>
          </a:xfrm>
          <a:prstGeom prst="rect">
            <a:avLst/>
          </a:prstGeom>
          <a:ln>
            <a:solidFill>
              <a:schemeClr val="bg1">
                <a:lumMod val="85000"/>
              </a:schemeClr>
            </a:solidFill>
          </a:ln>
        </p:spPr>
      </p:pic>
      <p:pic>
        <p:nvPicPr>
          <p:cNvPr id="15" name="Grafik 14">
            <a:extLst>
              <a:ext uri="{FF2B5EF4-FFF2-40B4-BE49-F238E27FC236}">
                <a16:creationId xmlns:a16="http://schemas.microsoft.com/office/drawing/2014/main" id="{7E69AA8F-FEC4-4C96-B97F-0989339BED80}"/>
              </a:ext>
            </a:extLst>
          </p:cNvPr>
          <p:cNvPicPr>
            <a:picLocks noChangeAspect="1"/>
          </p:cNvPicPr>
          <p:nvPr/>
        </p:nvPicPr>
        <p:blipFill>
          <a:blip r:embed="rId7"/>
          <a:stretch>
            <a:fillRect/>
          </a:stretch>
        </p:blipFill>
        <p:spPr>
          <a:xfrm rot="20269696">
            <a:off x="740508" y="932600"/>
            <a:ext cx="2475763" cy="3471540"/>
          </a:xfrm>
          <a:prstGeom prst="rect">
            <a:avLst/>
          </a:prstGeom>
          <a:ln>
            <a:solidFill>
              <a:schemeClr val="bg1">
                <a:lumMod val="85000"/>
              </a:schemeClr>
            </a:solidFill>
          </a:ln>
        </p:spPr>
      </p:pic>
      <p:pic>
        <p:nvPicPr>
          <p:cNvPr id="20" name="Grafik 19">
            <a:extLst>
              <a:ext uri="{FF2B5EF4-FFF2-40B4-BE49-F238E27FC236}">
                <a16:creationId xmlns:a16="http://schemas.microsoft.com/office/drawing/2014/main" id="{AF59BE41-1F5B-4634-B640-5A8E9627BA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4779" y="5065368"/>
            <a:ext cx="1594800" cy="1594800"/>
          </a:xfrm>
          <a:prstGeom prst="rect">
            <a:avLst/>
          </a:prstGeom>
        </p:spPr>
      </p:pic>
    </p:spTree>
    <p:extLst>
      <p:ext uri="{BB962C8B-B14F-4D97-AF65-F5344CB8AC3E}">
        <p14:creationId xmlns:p14="http://schemas.microsoft.com/office/powerpoint/2010/main" val="420221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2169" t="7253" r="25240" b="9231"/>
          <a:stretch/>
        </p:blipFill>
        <p:spPr>
          <a:xfrm>
            <a:off x="187510" y="628677"/>
            <a:ext cx="1712910" cy="4918684"/>
          </a:xfrm>
          <a:prstGeom prst="rect">
            <a:avLst/>
          </a:prstGeom>
        </p:spPr>
      </p:pic>
      <p:grpSp>
        <p:nvGrpSpPr>
          <p:cNvPr id="10" name="Gruppieren 9"/>
          <p:cNvGrpSpPr/>
          <p:nvPr/>
        </p:nvGrpSpPr>
        <p:grpSpPr>
          <a:xfrm>
            <a:off x="-1" y="5476239"/>
            <a:ext cx="6672106" cy="1253059"/>
            <a:chOff x="0" y="5476240"/>
            <a:chExt cx="5354320" cy="965200"/>
          </a:xfrm>
        </p:grpSpPr>
        <p:sp>
          <p:nvSpPr>
            <p:cNvPr id="14" name="Rechteck 1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314959" y="5668597"/>
              <a:ext cx="4922059" cy="59268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Vivere la </a:t>
              </a:r>
              <a:r>
                <a:rPr lang="de-CH" sz="4400" b="1" dirty="0" err="1">
                  <a:solidFill>
                    <a:schemeClr val="bg2">
                      <a:lumMod val="50000"/>
                    </a:schemeClr>
                  </a:solidFill>
                  <a:latin typeface="Arial Narrow" panose="020B0606020202030204" pitchFamily="34" charset="0"/>
                </a:rPr>
                <a:t>varietà</a:t>
              </a:r>
              <a:r>
                <a:rPr lang="de-CH" sz="4400" b="1" dirty="0">
                  <a:solidFill>
                    <a:schemeClr val="bg2">
                      <a:lumMod val="50000"/>
                    </a:schemeClr>
                  </a:solidFill>
                  <a:latin typeface="Arial Narrow" panose="020B0606020202030204" pitchFamily="34" charset="0"/>
                </a:rPr>
                <a:t> in G+S</a:t>
              </a:r>
            </a:p>
          </p:txBody>
        </p:sp>
      </p:gr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308" y="2145098"/>
            <a:ext cx="2045212" cy="3206503"/>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356" y="358152"/>
            <a:ext cx="2727307" cy="508450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4898" y="3839405"/>
            <a:ext cx="2045212" cy="3206503"/>
          </a:xfrm>
          <a:prstGeom prst="rect">
            <a:avLst/>
          </a:prstGeom>
        </p:spPr>
      </p:pic>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410" y="250097"/>
            <a:ext cx="2161036" cy="4584201"/>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20595" t="12015" r="22310" b="10257"/>
          <a:stretch/>
        </p:blipFill>
        <p:spPr>
          <a:xfrm>
            <a:off x="9965428" y="1731364"/>
            <a:ext cx="2082545" cy="5126636"/>
          </a:xfrm>
          <a:prstGeom prst="rect">
            <a:avLst/>
          </a:prstGeom>
        </p:spPr>
      </p:pic>
      <p:pic>
        <p:nvPicPr>
          <p:cNvPr id="7" name="Grafik 6">
            <a:extLst>
              <a:ext uri="{FF2B5EF4-FFF2-40B4-BE49-F238E27FC236}">
                <a16:creationId xmlns:a16="http://schemas.microsoft.com/office/drawing/2014/main" id="{0FAA46AC-6350-440C-B6FE-24364C082F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2749" y="5476498"/>
            <a:ext cx="1252800" cy="1252800"/>
          </a:xfrm>
          <a:prstGeom prst="rect">
            <a:avLst/>
          </a:prstGeom>
        </p:spPr>
      </p:pic>
    </p:spTree>
    <p:extLst>
      <p:ext uri="{BB962C8B-B14F-4D97-AF65-F5344CB8AC3E}">
        <p14:creationId xmlns:p14="http://schemas.microsoft.com/office/powerpoint/2010/main" val="400263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 y="5113014"/>
            <a:ext cx="10583057" cy="1531724"/>
            <a:chOff x="0" y="5476240"/>
            <a:chExt cx="6618437" cy="1278984"/>
          </a:xfrm>
        </p:grpSpPr>
        <p:sp>
          <p:nvSpPr>
            <p:cNvPr id="4" name="Rechteck 3"/>
            <p:cNvSpPr/>
            <p:nvPr/>
          </p:nvSpPr>
          <p:spPr>
            <a:xfrm>
              <a:off x="0" y="5476240"/>
              <a:ext cx="6618437"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hlinkClick r:id="rId3"/>
            </p:cNvPr>
            <p:cNvSpPr txBox="1"/>
            <p:nvPr/>
          </p:nvSpPr>
          <p:spPr>
            <a:xfrm>
              <a:off x="314960" y="5547360"/>
              <a:ext cx="5346802" cy="1207864"/>
            </a:xfrm>
            <a:prstGeom prst="rect">
              <a:avLst/>
            </a:prstGeom>
            <a:noFill/>
          </p:spPr>
          <p:txBody>
            <a:bodyPr wrap="square" rtlCol="0">
              <a:spAutoFit/>
            </a:bodyPr>
            <a:lstStyle/>
            <a:p>
              <a:r>
                <a:rPr lang="it-IT" sz="4400" b="1" dirty="0">
                  <a:solidFill>
                    <a:schemeClr val="bg2">
                      <a:lumMod val="50000"/>
                    </a:schemeClr>
                  </a:solidFill>
                  <a:latin typeface="Arial Narrow" panose="020B0606020202030204" pitchFamily="34" charset="0"/>
                </a:rPr>
                <a:t>Insieme per uno sport corretto, pulito e orientato ai valori</a:t>
              </a:r>
              <a:endParaRPr lang="de-CH" sz="4400" b="1" dirty="0">
                <a:solidFill>
                  <a:schemeClr val="bg2">
                    <a:lumMod val="50000"/>
                  </a:schemeClr>
                </a:solidFill>
                <a:latin typeface="Arial Narrow" panose="020B0606020202030204" pitchFamily="34" charset="0"/>
              </a:endParaRPr>
            </a:p>
          </p:txBody>
        </p:sp>
      </p:grpSp>
      <p:pic>
        <p:nvPicPr>
          <p:cNvPr id="7" name="Grafik 6"/>
          <p:cNvPicPr>
            <a:picLocks noChangeAspect="1"/>
          </p:cNvPicPr>
          <p:nvPr/>
        </p:nvPicPr>
        <p:blipFill>
          <a:blip r:embed="rId4"/>
          <a:stretch>
            <a:fillRect/>
          </a:stretch>
        </p:blipFill>
        <p:spPr>
          <a:xfrm>
            <a:off x="9334919" y="287262"/>
            <a:ext cx="2777886" cy="1561976"/>
          </a:xfrm>
          <a:prstGeom prst="rect">
            <a:avLst/>
          </a:prstGeom>
        </p:spPr>
      </p:pic>
      <p:pic>
        <p:nvPicPr>
          <p:cNvPr id="11" name="Grafik 10">
            <a:extLst>
              <a:ext uri="{FF2B5EF4-FFF2-40B4-BE49-F238E27FC236}">
                <a16:creationId xmlns:a16="http://schemas.microsoft.com/office/drawing/2014/main" id="{7D9A4D42-2C56-4417-A47B-E373334F056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20" b="99198" l="82" r="99388">
                        <a14:foregroundMark x1="163" y1="81764" x2="14700" y2="77154"/>
                        <a14:foregroundMark x1="14700" y1="77154" x2="22050" y2="78958"/>
                        <a14:foregroundMark x1="22050" y1="78958" x2="27644" y2="78958"/>
                        <a14:foregroundMark x1="27644" y1="78958" x2="57003" y2="85772"/>
                        <a14:foregroundMark x1="57003" y1="85772" x2="76072" y2="85170"/>
                        <a14:foregroundMark x1="76072" y1="85170" x2="85423" y2="86974"/>
                        <a14:foregroundMark x1="85423" y1="86974" x2="86198" y2="86774"/>
                        <a14:foregroundMark x1="93875" y1="92385" x2="92732" y2="73747"/>
                        <a14:foregroundMark x1="92732" y1="73747" x2="87628" y2="35671"/>
                        <a14:foregroundMark x1="87628" y1="35671" x2="82564" y2="18437"/>
                        <a14:foregroundMark x1="82564" y1="18437" x2="82564" y2="18437"/>
                        <a14:foregroundMark x1="95263" y1="18036" x2="98163" y2="42886"/>
                        <a14:foregroundMark x1="98163" y1="42886" x2="99388" y2="82365"/>
                        <a14:foregroundMark x1="99388" y1="82365" x2="98489" y2="92385"/>
                        <a14:foregroundMark x1="39077" y1="29659" x2="12372" y2="28056"/>
                        <a14:foregroundMark x1="12372" y1="28056" x2="12372" y2="28056"/>
                        <a14:foregroundMark x1="3961" y1="22445" x2="47407" y2="52705"/>
                        <a14:foregroundMark x1="6607" y1="99198" x2="7023" y2="99198"/>
                        <a14:backgroundMark x1="490" y1="98798" x2="4451" y2="99599"/>
                        <a14:backgroundMark x1="51082" y1="99198" x2="55982" y2="98397"/>
                        <a14:backgroundMark x1="55982" y1="98397" x2="59739" y2="99599"/>
                        <a14:backgroundMark x1="60229" y1="99198" x2="65496" y2="98798"/>
                        <a14:backgroundMark x1="65496" y1="98798" x2="69988" y2="99198"/>
                        <a14:backgroundMark x1="69988" y1="99198" x2="73254" y2="98798"/>
                        <a14:backgroundMark x1="4777" y1="99599" x2="6656" y2="98798"/>
                      </a14:backgroundRemoval>
                    </a14:imgEffect>
                  </a14:imgLayer>
                </a14:imgProps>
              </a:ext>
            </a:extLst>
          </a:blip>
          <a:srcRect b="31495"/>
          <a:stretch/>
        </p:blipFill>
        <p:spPr>
          <a:xfrm>
            <a:off x="0" y="2186899"/>
            <a:ext cx="12192000" cy="1701813"/>
          </a:xfrm>
          <a:prstGeom prst="rect">
            <a:avLst/>
          </a:prstGeom>
        </p:spPr>
      </p:pic>
      <p:pic>
        <p:nvPicPr>
          <p:cNvPr id="6" name="Grafik 5">
            <a:extLst>
              <a:ext uri="{FF2B5EF4-FFF2-40B4-BE49-F238E27FC236}">
                <a16:creationId xmlns:a16="http://schemas.microsoft.com/office/drawing/2014/main" id="{251FC329-534D-4281-AD75-45CFDDD48E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2468" y="5109663"/>
            <a:ext cx="1530000" cy="1530000"/>
          </a:xfrm>
          <a:prstGeom prst="rect">
            <a:avLst/>
          </a:prstGeom>
        </p:spPr>
      </p:pic>
    </p:spTree>
    <p:extLst>
      <p:ext uri="{BB962C8B-B14F-4D97-AF65-F5344CB8AC3E}">
        <p14:creationId xmlns:p14="http://schemas.microsoft.com/office/powerpoint/2010/main" val="94334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flipH="1">
            <a:off x="8825891" y="2466594"/>
            <a:ext cx="3366109" cy="271092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0166" t="4626" r="17973" b="5233"/>
          <a:stretch/>
        </p:blipFill>
        <p:spPr>
          <a:xfrm>
            <a:off x="206027" y="163471"/>
            <a:ext cx="1584226" cy="3324438"/>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backgroundRemoval t="3399" b="100000" l="701" r="99766"/>
                    </a14:imgEffect>
                  </a14:imgLayer>
                </a14:imgProps>
              </a:ext>
            </a:extLst>
          </a:blip>
          <a:stretch>
            <a:fillRect/>
          </a:stretch>
        </p:blipFill>
        <p:spPr>
          <a:xfrm>
            <a:off x="-37458" y="2624379"/>
            <a:ext cx="3870140" cy="2305808"/>
          </a:xfrm>
          <a:prstGeom prst="rect">
            <a:avLst/>
          </a:prstGeom>
        </p:spPr>
      </p:pic>
      <p:pic>
        <p:nvPicPr>
          <p:cNvPr id="11" name="Grafik 10"/>
          <p:cNvPicPr>
            <a:picLocks noChangeAspect="1"/>
          </p:cNvPicPr>
          <p:nvPr/>
        </p:nvPicPr>
        <p:blipFill>
          <a:blip r:embed="rId7"/>
          <a:stretch>
            <a:fillRect/>
          </a:stretch>
        </p:blipFill>
        <p:spPr>
          <a:xfrm>
            <a:off x="9183265" y="5384800"/>
            <a:ext cx="2989563" cy="1470023"/>
          </a:xfrm>
          <a:prstGeom prst="rect">
            <a:avLst/>
          </a:prstGeom>
        </p:spPr>
      </p:pic>
      <p:pic>
        <p:nvPicPr>
          <p:cNvPr id="8" name="Grafik 7"/>
          <p:cNvPicPr>
            <a:picLocks noChangeAspect="1"/>
          </p:cNvPicPr>
          <p:nvPr/>
        </p:nvPicPr>
        <p:blipFill>
          <a:blip r:embed="rId8"/>
          <a:stretch>
            <a:fillRect/>
          </a:stretch>
        </p:blipFill>
        <p:spPr>
          <a:xfrm>
            <a:off x="2327802" y="122935"/>
            <a:ext cx="2174348" cy="2454478"/>
          </a:xfrm>
          <a:prstGeom prst="rect">
            <a:avLst/>
          </a:prstGeom>
        </p:spPr>
      </p:pic>
      <p:pic>
        <p:nvPicPr>
          <p:cNvPr id="12" name="Grafik 11"/>
          <p:cNvPicPr>
            <a:picLocks noChangeAspect="1"/>
          </p:cNvPicPr>
          <p:nvPr/>
        </p:nvPicPr>
        <p:blipFill>
          <a:blip r:embed="rId9"/>
          <a:stretch>
            <a:fillRect/>
          </a:stretch>
        </p:blipFill>
        <p:spPr>
          <a:xfrm>
            <a:off x="8332261" y="168683"/>
            <a:ext cx="3859739" cy="1723206"/>
          </a:xfrm>
          <a:prstGeom prst="rect">
            <a:avLst/>
          </a:prstGeom>
        </p:spPr>
      </p:pic>
      <p:pic>
        <p:nvPicPr>
          <p:cNvPr id="13" name="Grafik 12"/>
          <p:cNvPicPr>
            <a:picLocks noChangeAspect="1"/>
          </p:cNvPicPr>
          <p:nvPr/>
        </p:nvPicPr>
        <p:blipFill rotWithShape="1">
          <a:blip r:embed="rId10"/>
          <a:srcRect r="4064"/>
          <a:stretch/>
        </p:blipFill>
        <p:spPr>
          <a:xfrm>
            <a:off x="6270916" y="220819"/>
            <a:ext cx="1992331" cy="2543157"/>
          </a:xfrm>
          <a:prstGeom prst="rect">
            <a:avLst/>
          </a:prstGeom>
        </p:spPr>
      </p:pic>
      <p:grpSp>
        <p:nvGrpSpPr>
          <p:cNvPr id="15" name="Gruppieren 14"/>
          <p:cNvGrpSpPr/>
          <p:nvPr/>
        </p:nvGrpSpPr>
        <p:grpSpPr>
          <a:xfrm>
            <a:off x="-1" y="5113016"/>
            <a:ext cx="7576458" cy="2024011"/>
            <a:chOff x="0" y="5476240"/>
            <a:chExt cx="6389779" cy="1693124"/>
          </a:xfrm>
        </p:grpSpPr>
        <p:sp>
          <p:nvSpPr>
            <p:cNvPr id="16" name="Rechteck 15"/>
            <p:cNvSpPr/>
            <p:nvPr/>
          </p:nvSpPr>
          <p:spPr>
            <a:xfrm>
              <a:off x="0" y="5476240"/>
              <a:ext cx="6389779"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a:hlinkClick r:id="rId11"/>
            </p:cNvPr>
            <p:cNvSpPr txBox="1"/>
            <p:nvPr/>
          </p:nvSpPr>
          <p:spPr>
            <a:xfrm>
              <a:off x="314960" y="5547360"/>
              <a:ext cx="6074819" cy="1622004"/>
            </a:xfrm>
            <a:prstGeom prst="rect">
              <a:avLst/>
            </a:prstGeom>
            <a:noFill/>
          </p:spPr>
          <p:txBody>
            <a:bodyPr wrap="square" rtlCol="0">
              <a:spAutoFit/>
            </a:bodyPr>
            <a:lstStyle/>
            <a:p>
              <a:r>
                <a:rPr lang="it-IT" sz="4000" b="1" dirty="0">
                  <a:solidFill>
                    <a:schemeClr val="bg2">
                      <a:lumMod val="50000"/>
                    </a:schemeClr>
                  </a:solidFill>
                  <a:latin typeface="Arial Narrow" panose="020B0606020202030204" pitchFamily="34" charset="0"/>
                </a:rPr>
                <a:t>Promuovere le ragazze e le giovani donne nello sport con G+S</a:t>
              </a:r>
            </a:p>
            <a:p>
              <a:r>
                <a:rPr lang="de-CH" sz="4000" b="1" dirty="0">
                  <a:solidFill>
                    <a:schemeClr val="bg2">
                      <a:lumMod val="50000"/>
                    </a:schemeClr>
                  </a:solidFill>
                  <a:latin typeface="Arial Narrow" panose="020B0606020202030204" pitchFamily="34" charset="0"/>
                </a:rPr>
                <a:t> </a:t>
              </a:r>
            </a:p>
          </p:txBody>
        </p:sp>
      </p:grpSp>
      <p:pic>
        <p:nvPicPr>
          <p:cNvPr id="18" name="Grafik 17"/>
          <p:cNvPicPr>
            <a:picLocks noChangeAspect="1"/>
          </p:cNvPicPr>
          <p:nvPr/>
        </p:nvPicPr>
        <p:blipFill>
          <a:blip r:embed="rId12">
            <a:extLst>
              <a:ext uri="{BEBA8EAE-BF5A-486C-A8C5-ECC9F3942E4B}">
                <a14:imgProps xmlns:a14="http://schemas.microsoft.com/office/drawing/2010/main">
                  <a14:imgLayer r:embed="rId13">
                    <a14:imgEffect>
                      <a14:backgroundRemoval t="1788" b="96425" l="613" r="99020">
                        <a14:foregroundMark x1="4657" y1="6625" x2="43015" y2="42692"/>
                        <a14:foregroundMark x1="50980" y1="48055" x2="53309" y2="56362"/>
                        <a14:foregroundMark x1="45098" y1="57624" x2="57843" y2="45741"/>
                        <a14:foregroundMark x1="57843" y1="45741" x2="57843" y2="45741"/>
                        <a14:foregroundMark x1="43015" y1="50368" x2="43015" y2="50368"/>
                      </a14:backgroundRemoval>
                    </a14:imgEffect>
                  </a14:imgLayer>
                </a14:imgProps>
              </a:ext>
            </a:extLst>
          </a:blip>
          <a:stretch>
            <a:fillRect/>
          </a:stretch>
        </p:blipFill>
        <p:spPr>
          <a:xfrm>
            <a:off x="4432099" y="2504693"/>
            <a:ext cx="2423453" cy="2824393"/>
          </a:xfrm>
          <a:prstGeom prst="rect">
            <a:avLst/>
          </a:prstGeom>
        </p:spPr>
      </p:pic>
      <p:pic>
        <p:nvPicPr>
          <p:cNvPr id="3" name="Inhaltsplatzhalter 2"/>
          <p:cNvPicPr>
            <a:picLocks noGrp="1" noChangeAspect="1"/>
          </p:cNvPicPr>
          <p:nvPr>
            <p:ph sz="quarter" idx="12"/>
          </p:nvPr>
        </p:nvPicPr>
        <p:blipFill>
          <a:blip r:embed="rId14" cstate="print">
            <a:extLst>
              <a:ext uri="{28A0092B-C50C-407E-A947-70E740481C1C}">
                <a14:useLocalDpi xmlns:a14="http://schemas.microsoft.com/office/drawing/2010/main" val="0"/>
              </a:ext>
            </a:extLst>
          </a:blip>
          <a:stretch>
            <a:fillRect/>
          </a:stretch>
        </p:blipFill>
        <p:spPr>
          <a:xfrm flipH="1">
            <a:off x="6802244" y="2770073"/>
            <a:ext cx="1958550" cy="2749336"/>
          </a:xfrm>
        </p:spPr>
      </p:pic>
      <p:pic>
        <p:nvPicPr>
          <p:cNvPr id="4" name="Grafik 3">
            <a:extLst>
              <a:ext uri="{FF2B5EF4-FFF2-40B4-BE49-F238E27FC236}">
                <a16:creationId xmlns:a16="http://schemas.microsoft.com/office/drawing/2014/main" id="{547C3D06-3331-4D8C-8336-8419517A29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67261" y="5106919"/>
            <a:ext cx="1530000" cy="1530000"/>
          </a:xfrm>
          <a:prstGeom prst="rect">
            <a:avLst/>
          </a:prstGeom>
        </p:spPr>
      </p:pic>
    </p:spTree>
    <p:extLst>
      <p:ext uri="{BB962C8B-B14F-4D97-AF65-F5344CB8AC3E}">
        <p14:creationId xmlns:p14="http://schemas.microsoft.com/office/powerpoint/2010/main" val="374644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C6882A-81AD-4CE4-A3BA-B51749A48D83}"/>
              </a:ext>
            </a:extLst>
          </p:cNvPr>
          <p:cNvSpPr>
            <a:spLocks noGrp="1"/>
          </p:cNvSpPr>
          <p:nvPr>
            <p:ph sz="quarter" idx="12"/>
          </p:nvPr>
        </p:nvSpPr>
        <p:spPr/>
        <p:txBody>
          <a:bodyPr/>
          <a:lstStyle/>
          <a:p>
            <a:endParaRPr lang="de-CH"/>
          </a:p>
        </p:txBody>
      </p:sp>
      <p:pic>
        <p:nvPicPr>
          <p:cNvPr id="6" name="Grafik 5">
            <a:hlinkClick r:id="rId3"/>
            <a:extLst>
              <a:ext uri="{FF2B5EF4-FFF2-40B4-BE49-F238E27FC236}">
                <a16:creationId xmlns:a16="http://schemas.microsoft.com/office/drawing/2014/main" id="{1E280B09-BA00-4B39-A3AB-CE72D6558C5F}"/>
              </a:ext>
            </a:extLst>
          </p:cNvPr>
          <p:cNvPicPr>
            <a:picLocks noChangeAspect="1"/>
          </p:cNvPicPr>
          <p:nvPr/>
        </p:nvPicPr>
        <p:blipFill>
          <a:blip r:embed="rId4"/>
          <a:stretch>
            <a:fillRect/>
          </a:stretch>
        </p:blipFill>
        <p:spPr>
          <a:xfrm>
            <a:off x="9872" y="0"/>
            <a:ext cx="12172256" cy="6858000"/>
          </a:xfrm>
          <a:prstGeom prst="rect">
            <a:avLst/>
          </a:prstGeom>
        </p:spPr>
      </p:pic>
    </p:spTree>
    <p:extLst>
      <p:ext uri="{BB962C8B-B14F-4D97-AF65-F5344CB8AC3E}">
        <p14:creationId xmlns:p14="http://schemas.microsoft.com/office/powerpoint/2010/main" val="132115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1B2D4C3-739F-49ED-A0C0-860B5290E1C3}"/>
              </a:ext>
            </a:extLst>
          </p:cNvPr>
          <p:cNvPicPr>
            <a:picLocks noChangeAspect="1"/>
          </p:cNvPicPr>
          <p:nvPr/>
        </p:nvPicPr>
        <p:blipFill>
          <a:blip r:embed="rId3"/>
          <a:stretch>
            <a:fillRect/>
          </a:stretch>
        </p:blipFill>
        <p:spPr>
          <a:xfrm>
            <a:off x="3678392" y="0"/>
            <a:ext cx="4835215" cy="6858000"/>
          </a:xfrm>
          <a:prstGeom prst="rect">
            <a:avLst/>
          </a:prstGeom>
        </p:spPr>
      </p:pic>
    </p:spTree>
    <p:extLst>
      <p:ext uri="{BB962C8B-B14F-4D97-AF65-F5344CB8AC3E}">
        <p14:creationId xmlns:p14="http://schemas.microsoft.com/office/powerpoint/2010/main" val="139626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p:txBody>
          <a:bodyPr/>
          <a:lstStyle/>
          <a:p>
            <a:endParaRPr lang="de-CH"/>
          </a:p>
        </p:txBody>
      </p:sp>
      <p:pic>
        <p:nvPicPr>
          <p:cNvPr id="3" name="Inhaltsplatzhalter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1632"/>
          </a:xfrm>
          <a:prstGeom prst="rect">
            <a:avLst/>
          </a:prstGeom>
          <a:noFill/>
          <a:ln w="9525">
            <a:noFill/>
            <a:miter lim="800000"/>
            <a:headEnd/>
            <a:tailEnd/>
          </a:ln>
          <a:effectLst/>
        </p:spPr>
      </p:pic>
      <p:grpSp>
        <p:nvGrpSpPr>
          <p:cNvPr id="6" name="Gruppieren 5"/>
          <p:cNvGrpSpPr/>
          <p:nvPr/>
        </p:nvGrpSpPr>
        <p:grpSpPr>
          <a:xfrm>
            <a:off x="0" y="5777680"/>
            <a:ext cx="8450664" cy="965200"/>
            <a:chOff x="0" y="5476240"/>
            <a:chExt cx="5354320" cy="96520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314960" y="5547360"/>
              <a:ext cx="4419600" cy="769441"/>
            </a:xfrm>
            <a:prstGeom prst="rect">
              <a:avLst/>
            </a:prstGeom>
            <a:noFill/>
          </p:spPr>
          <p:txBody>
            <a:bodyPr wrap="square" rtlCol="0">
              <a:spAutoFit/>
            </a:bodyPr>
            <a:lstStyle/>
            <a:p>
              <a:r>
                <a:rPr lang="de-CH" sz="4400" b="1" dirty="0" err="1">
                  <a:solidFill>
                    <a:schemeClr val="bg2">
                      <a:lumMod val="50000"/>
                    </a:schemeClr>
                  </a:solidFill>
                  <a:latin typeface="Arial Narrow" panose="020B0606020202030204" pitchFamily="34" charset="0"/>
                </a:rPr>
                <a:t>Gioventù+Sport</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funziona</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così</a:t>
              </a:r>
              <a:endParaRPr lang="de-CH" sz="4400" b="1" dirty="0">
                <a:solidFill>
                  <a:schemeClr val="bg2">
                    <a:lumMod val="50000"/>
                  </a:schemeClr>
                </a:solidFill>
                <a:latin typeface="Arial Narrow" panose="020B0606020202030204" pitchFamily="34" charset="0"/>
              </a:endParaRPr>
            </a:p>
          </p:txBody>
        </p:sp>
      </p:grpSp>
    </p:spTree>
    <p:extLst>
      <p:ext uri="{BB962C8B-B14F-4D97-AF65-F5344CB8AC3E}">
        <p14:creationId xmlns:p14="http://schemas.microsoft.com/office/powerpoint/2010/main" val="95851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0" y="9293"/>
            <a:ext cx="12192000" cy="6839414"/>
          </a:xfrm>
          <a:prstGeom prst="rect">
            <a:avLst/>
          </a:prstGeom>
          <a:noFill/>
          <a:ln w="9525">
            <a:noFill/>
            <a:miter lim="800000"/>
            <a:headEnd/>
            <a:tailEnd/>
          </a:ln>
          <a:effectLst/>
        </p:spPr>
      </p:pic>
      <p:grpSp>
        <p:nvGrpSpPr>
          <p:cNvPr id="4" name="Gruppieren 3"/>
          <p:cNvGrpSpPr/>
          <p:nvPr/>
        </p:nvGrpSpPr>
        <p:grpSpPr>
          <a:xfrm>
            <a:off x="-1" y="5476240"/>
            <a:ext cx="6096001" cy="965200"/>
            <a:chOff x="0" y="5476240"/>
            <a:chExt cx="4967561" cy="965200"/>
          </a:xfrm>
        </p:grpSpPr>
        <p:sp>
          <p:nvSpPr>
            <p:cNvPr id="5" name="Rechteck 4"/>
            <p:cNvSpPr/>
            <p:nvPr/>
          </p:nvSpPr>
          <p:spPr>
            <a:xfrm>
              <a:off x="0" y="5476240"/>
              <a:ext cx="4967561"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59" y="5547360"/>
              <a:ext cx="4432961" cy="769441"/>
            </a:xfrm>
            <a:prstGeom prst="rect">
              <a:avLst/>
            </a:prstGeom>
            <a:noFill/>
          </p:spPr>
          <p:txBody>
            <a:bodyPr wrap="square" rtlCol="0">
              <a:spAutoFit/>
            </a:bodyPr>
            <a:lstStyle/>
            <a:p>
              <a:r>
                <a:rPr lang="it-IT" sz="4400" b="1" dirty="0">
                  <a:solidFill>
                    <a:schemeClr val="bg2">
                      <a:lumMod val="50000"/>
                    </a:schemeClr>
                  </a:solidFill>
                  <a:latin typeface="Arial Narrow" panose="020B0606020202030204" pitchFamily="34" charset="0"/>
                </a:rPr>
                <a:t>Effetti auspicati di G+S</a:t>
              </a:r>
              <a:endParaRPr lang="de-CH" sz="4400" b="1" dirty="0">
                <a:solidFill>
                  <a:schemeClr val="bg2">
                    <a:lumMod val="50000"/>
                  </a:schemeClr>
                </a:solidFill>
                <a:latin typeface="Arial Narrow" panose="020B0606020202030204" pitchFamily="34" charset="0"/>
              </a:endParaRPr>
            </a:p>
          </p:txBody>
        </p:sp>
      </p:grpSp>
      <p:sp>
        <p:nvSpPr>
          <p:cNvPr id="9" name="Textfeld 8">
            <a:extLst>
              <a:ext uri="{FF2B5EF4-FFF2-40B4-BE49-F238E27FC236}">
                <a16:creationId xmlns:a16="http://schemas.microsoft.com/office/drawing/2014/main" id="{97706BAE-B809-46A2-98FB-0FEF9140BBB9}"/>
              </a:ext>
            </a:extLst>
          </p:cNvPr>
          <p:cNvSpPr txBox="1"/>
          <p:nvPr/>
        </p:nvSpPr>
        <p:spPr>
          <a:xfrm>
            <a:off x="755703" y="4053310"/>
            <a:ext cx="2962343" cy="1015663"/>
          </a:xfrm>
          <a:prstGeom prst="rect">
            <a:avLst/>
          </a:prstGeom>
          <a:solidFill>
            <a:srgbClr val="F6F6F6"/>
          </a:solidFill>
        </p:spPr>
        <p:txBody>
          <a:bodyPr wrap="square" rtlCol="0">
            <a:spAutoFit/>
          </a:bodyPr>
          <a:lstStyle/>
          <a:p>
            <a:pPr algn="ctr"/>
            <a:r>
              <a:rPr lang="it-IT" sz="2000" dirty="0">
                <a:solidFill>
                  <a:schemeClr val="accent3">
                    <a:lumMod val="50000"/>
                  </a:schemeClr>
                </a:solidFill>
                <a:latin typeface="Bahnschrift Light SemiCondensed" panose="020B0502040204020203" pitchFamily="34" charset="0"/>
              </a:rPr>
              <a:t>PRATICARE SPORT SU TUTTO L’ARCO DELLA VITA</a:t>
            </a:r>
          </a:p>
          <a:p>
            <a:pPr algn="ctr"/>
            <a:endParaRPr lang="de-CH" sz="2000" dirty="0">
              <a:solidFill>
                <a:schemeClr val="accent3">
                  <a:lumMod val="50000"/>
                </a:schemeClr>
              </a:solidFill>
              <a:latin typeface="Bahnschrift Light SemiCondensed" panose="020B0502040204020203" pitchFamily="34" charset="0"/>
            </a:endParaRPr>
          </a:p>
        </p:txBody>
      </p:sp>
      <p:sp>
        <p:nvSpPr>
          <p:cNvPr id="10" name="Textfeld 9">
            <a:extLst>
              <a:ext uri="{FF2B5EF4-FFF2-40B4-BE49-F238E27FC236}">
                <a16:creationId xmlns:a16="http://schemas.microsoft.com/office/drawing/2014/main" id="{426BDDAC-7E6C-4C14-9F1A-7FF8362950C7}"/>
              </a:ext>
            </a:extLst>
          </p:cNvPr>
          <p:cNvSpPr txBox="1"/>
          <p:nvPr/>
        </p:nvSpPr>
        <p:spPr>
          <a:xfrm>
            <a:off x="4672484" y="4053310"/>
            <a:ext cx="2713054" cy="1015663"/>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PREVENZIONE, INTEGRATZIONE, SALUTE</a:t>
            </a:r>
          </a:p>
          <a:p>
            <a:pPr algn="ctr"/>
            <a:endParaRPr lang="de-CH" sz="2000" dirty="0">
              <a:solidFill>
                <a:schemeClr val="accent3">
                  <a:lumMod val="50000"/>
                </a:schemeClr>
              </a:solidFill>
              <a:latin typeface="Bahnschrift Light SemiCondensed" panose="020B0502040204020203" pitchFamily="34" charset="0"/>
            </a:endParaRPr>
          </a:p>
        </p:txBody>
      </p:sp>
      <p:sp>
        <p:nvSpPr>
          <p:cNvPr id="11" name="Textfeld 10">
            <a:extLst>
              <a:ext uri="{FF2B5EF4-FFF2-40B4-BE49-F238E27FC236}">
                <a16:creationId xmlns:a16="http://schemas.microsoft.com/office/drawing/2014/main" id="{E1129B42-D09C-4260-BAC2-977DF0A767E8}"/>
              </a:ext>
            </a:extLst>
          </p:cNvPr>
          <p:cNvSpPr txBox="1"/>
          <p:nvPr/>
        </p:nvSpPr>
        <p:spPr>
          <a:xfrm>
            <a:off x="8055788" y="4053310"/>
            <a:ext cx="3375553" cy="707886"/>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SVILUPPO DELLA </a:t>
            </a:r>
          </a:p>
          <a:p>
            <a:pPr algn="ctr"/>
            <a:r>
              <a:rPr lang="de-CH" sz="2000" dirty="0">
                <a:solidFill>
                  <a:schemeClr val="accent3">
                    <a:lumMod val="50000"/>
                  </a:schemeClr>
                </a:solidFill>
                <a:latin typeface="Bahnschrift Light SemiCondensed" panose="020B0502040204020203" pitchFamily="34" charset="0"/>
              </a:rPr>
              <a:t>PERSONALITÀ</a:t>
            </a:r>
          </a:p>
        </p:txBody>
      </p:sp>
    </p:spTree>
    <p:extLst>
      <p:ext uri="{BB962C8B-B14F-4D97-AF65-F5344CB8AC3E}">
        <p14:creationId xmlns:p14="http://schemas.microsoft.com/office/powerpoint/2010/main" val="290970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0" y="5476240"/>
            <a:ext cx="5354320" cy="965200"/>
            <a:chOff x="0" y="5476240"/>
            <a:chExt cx="5354320" cy="965200"/>
          </a:xfrm>
        </p:grpSpPr>
        <p:sp>
          <p:nvSpPr>
            <p:cNvPr id="6" name="Rechteck 5"/>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FTEM Svizzera</a:t>
              </a:r>
            </a:p>
          </p:txBody>
        </p:sp>
      </p:grpSp>
      <p:pic>
        <p:nvPicPr>
          <p:cNvPr id="3" name="Grafik 2">
            <a:extLst>
              <a:ext uri="{FF2B5EF4-FFF2-40B4-BE49-F238E27FC236}">
                <a16:creationId xmlns:a16="http://schemas.microsoft.com/office/drawing/2014/main" id="{AD819941-55A5-493A-918A-9E2B839F27FB}"/>
              </a:ext>
            </a:extLst>
          </p:cNvPr>
          <p:cNvPicPr>
            <a:picLocks noChangeAspect="1"/>
          </p:cNvPicPr>
          <p:nvPr/>
        </p:nvPicPr>
        <p:blipFill rotWithShape="1">
          <a:blip r:embed="rId3"/>
          <a:srcRect t="400"/>
          <a:stretch/>
        </p:blipFill>
        <p:spPr>
          <a:xfrm>
            <a:off x="5550408" y="-1348"/>
            <a:ext cx="6641592" cy="6859348"/>
          </a:xfrm>
          <a:prstGeom prst="rect">
            <a:avLst/>
          </a:prstGeom>
        </p:spPr>
      </p:pic>
    </p:spTree>
    <p:extLst>
      <p:ext uri="{BB962C8B-B14F-4D97-AF65-F5344CB8AC3E}">
        <p14:creationId xmlns:p14="http://schemas.microsoft.com/office/powerpoint/2010/main" val="234065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2" y="5476239"/>
            <a:ext cx="11011991" cy="1177117"/>
            <a:chOff x="-1" y="5476239"/>
            <a:chExt cx="6600596" cy="1177117"/>
          </a:xfrm>
        </p:grpSpPr>
        <p:sp>
          <p:nvSpPr>
            <p:cNvPr id="8" name="Rechteck 7"/>
            <p:cNvSpPr/>
            <p:nvPr/>
          </p:nvSpPr>
          <p:spPr>
            <a:xfrm>
              <a:off x="-1" y="5476239"/>
              <a:ext cx="6600596" cy="1177117"/>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161693" y="5770611"/>
              <a:ext cx="5908138" cy="584775"/>
            </a:xfrm>
            <a:prstGeom prst="rect">
              <a:avLst/>
            </a:prstGeom>
            <a:noFill/>
          </p:spPr>
          <p:txBody>
            <a:bodyPr wrap="square" rtlCol="0">
              <a:spAutoFit/>
            </a:bodyPr>
            <a:lstStyle/>
            <a:p>
              <a:r>
                <a:rPr lang="de-CH" sz="3200" b="1" dirty="0">
                  <a:solidFill>
                    <a:schemeClr val="bg2">
                      <a:lumMod val="50000"/>
                    </a:schemeClr>
                  </a:solidFill>
                  <a:latin typeface="Arial Narrow" panose="020B0606020202030204" pitchFamily="34" charset="0"/>
                </a:rPr>
                <a:t>Modulo di </a:t>
              </a:r>
              <a:r>
                <a:rPr lang="de-CH" sz="3200" b="1" dirty="0" err="1">
                  <a:solidFill>
                    <a:schemeClr val="bg2">
                      <a:lumMod val="50000"/>
                    </a:schemeClr>
                  </a:solidFill>
                  <a:latin typeface="Arial Narrow" panose="020B0606020202030204" pitchFamily="34" charset="0"/>
                </a:rPr>
                <a:t>apprendimento</a:t>
              </a:r>
              <a:r>
                <a:rPr lang="de-CH" sz="3200" b="1" dirty="0">
                  <a:solidFill>
                    <a:schemeClr val="bg2">
                      <a:lumMod val="50000"/>
                    </a:schemeClr>
                  </a:solidFill>
                  <a:latin typeface="Arial Narrow" panose="020B0606020202030204" pitchFamily="34" charset="0"/>
                </a:rPr>
                <a:t> </a:t>
              </a:r>
              <a:r>
                <a:rPr lang="de-CH" sz="3200" b="1" dirty="0" err="1">
                  <a:solidFill>
                    <a:schemeClr val="bg2">
                      <a:lumMod val="50000"/>
                    </a:schemeClr>
                  </a:solidFill>
                  <a:latin typeface="Arial Narrow" panose="020B0606020202030204" pitchFamily="34" charset="0"/>
                </a:rPr>
                <a:t>Concezione</a:t>
              </a:r>
              <a:r>
                <a:rPr lang="de-CH" sz="3200" b="1" dirty="0">
                  <a:solidFill>
                    <a:schemeClr val="bg2">
                      <a:lumMod val="50000"/>
                    </a:schemeClr>
                  </a:solidFill>
                  <a:latin typeface="Arial Narrow" panose="020B0606020202030204" pitchFamily="34" charset="0"/>
                </a:rPr>
                <a:t> della </a:t>
              </a:r>
              <a:r>
                <a:rPr lang="de-CH" sz="3200" b="1" dirty="0" err="1">
                  <a:solidFill>
                    <a:schemeClr val="bg2">
                      <a:lumMod val="50000"/>
                    </a:schemeClr>
                  </a:solidFill>
                  <a:latin typeface="Arial Narrow" panose="020B0606020202030204" pitchFamily="34" charset="0"/>
                </a:rPr>
                <a:t>formazione</a:t>
              </a:r>
              <a:r>
                <a:rPr lang="de-CH" sz="3200" b="1" dirty="0">
                  <a:solidFill>
                    <a:schemeClr val="bg2">
                      <a:lumMod val="50000"/>
                    </a:schemeClr>
                  </a:solidFill>
                  <a:latin typeface="Arial Narrow" panose="020B0606020202030204" pitchFamily="34" charset="0"/>
                </a:rPr>
                <a:t> G+S </a:t>
              </a:r>
            </a:p>
          </p:txBody>
        </p:sp>
      </p:grpSp>
      <p:pic>
        <p:nvPicPr>
          <p:cNvPr id="11" name="Grafik 10">
            <a:extLst>
              <a:ext uri="{FF2B5EF4-FFF2-40B4-BE49-F238E27FC236}">
                <a16:creationId xmlns:a16="http://schemas.microsoft.com/office/drawing/2014/main" id="{362D0711-EA51-4807-8C0D-14406F01B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6257" y="5474398"/>
            <a:ext cx="1177200" cy="1177200"/>
          </a:xfrm>
          <a:prstGeom prst="rect">
            <a:avLst/>
          </a:prstGeom>
        </p:spPr>
      </p:pic>
      <p:pic>
        <p:nvPicPr>
          <p:cNvPr id="4" name="Grafik 3">
            <a:extLst>
              <a:ext uri="{FF2B5EF4-FFF2-40B4-BE49-F238E27FC236}">
                <a16:creationId xmlns:a16="http://schemas.microsoft.com/office/drawing/2014/main" id="{D31D55BA-0848-7482-9117-7EE0DD147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635" y="-1"/>
            <a:ext cx="8880655" cy="5472641"/>
          </a:xfrm>
          <a:prstGeom prst="rect">
            <a:avLst/>
          </a:prstGeom>
        </p:spPr>
      </p:pic>
    </p:spTree>
    <p:extLst>
      <p:ext uri="{BB962C8B-B14F-4D97-AF65-F5344CB8AC3E}">
        <p14:creationId xmlns:p14="http://schemas.microsoft.com/office/powerpoint/2010/main" val="389758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FC9831B-78B4-4170-90DB-844C4D10E153}"/>
              </a:ext>
            </a:extLst>
          </p:cNvPr>
          <p:cNvSpPr>
            <a:spLocks noGrp="1"/>
          </p:cNvSpPr>
          <p:nvPr>
            <p:ph sz="quarter" idx="12"/>
          </p:nvPr>
        </p:nvSpPr>
        <p:spPr/>
        <p:txBody>
          <a:bodyPr/>
          <a:lstStyle/>
          <a:p>
            <a:endParaRPr lang="de-CH"/>
          </a:p>
        </p:txBody>
      </p:sp>
      <p:grpSp>
        <p:nvGrpSpPr>
          <p:cNvPr id="5" name="Gruppieren 4">
            <a:extLst>
              <a:ext uri="{FF2B5EF4-FFF2-40B4-BE49-F238E27FC236}">
                <a16:creationId xmlns:a16="http://schemas.microsoft.com/office/drawing/2014/main" id="{F7A63900-5AE7-4FB4-B01C-9B12C54EE21D}"/>
              </a:ext>
            </a:extLst>
          </p:cNvPr>
          <p:cNvGrpSpPr/>
          <p:nvPr/>
        </p:nvGrpSpPr>
        <p:grpSpPr>
          <a:xfrm>
            <a:off x="68580" y="539974"/>
            <a:ext cx="12054840" cy="5778051"/>
            <a:chOff x="68580" y="539974"/>
            <a:chExt cx="12054840" cy="5778051"/>
          </a:xfrm>
        </p:grpSpPr>
        <p:pic>
          <p:nvPicPr>
            <p:cNvPr id="3" name="Grafik 2">
              <a:extLst>
                <a:ext uri="{FF2B5EF4-FFF2-40B4-BE49-F238E27FC236}">
                  <a16:creationId xmlns:a16="http://schemas.microsoft.com/office/drawing/2014/main" id="{352CF81F-FE7B-42E1-B944-E2363B0727E6}"/>
                </a:ext>
              </a:extLst>
            </p:cNvPr>
            <p:cNvPicPr>
              <a:picLocks noChangeAspect="1"/>
            </p:cNvPicPr>
            <p:nvPr/>
          </p:nvPicPr>
          <p:blipFill>
            <a:blip r:embed="rId3"/>
            <a:stretch>
              <a:fillRect/>
            </a:stretch>
          </p:blipFill>
          <p:spPr>
            <a:xfrm>
              <a:off x="68580" y="539974"/>
              <a:ext cx="12054840" cy="5778051"/>
            </a:xfrm>
            <a:prstGeom prst="rect">
              <a:avLst/>
            </a:prstGeom>
          </p:spPr>
        </p:pic>
        <p:sp>
          <p:nvSpPr>
            <p:cNvPr id="7" name="Rechteck 6">
              <a:extLst>
                <a:ext uri="{FF2B5EF4-FFF2-40B4-BE49-F238E27FC236}">
                  <a16:creationId xmlns:a16="http://schemas.microsoft.com/office/drawing/2014/main" id="{919D1DB6-1B5D-4678-AE8A-75757457BB35}"/>
                </a:ext>
              </a:extLst>
            </p:cNvPr>
            <p:cNvSpPr/>
            <p:nvPr/>
          </p:nvSpPr>
          <p:spPr>
            <a:xfrm>
              <a:off x="7150608" y="4997221"/>
              <a:ext cx="4780988" cy="123277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u="sng"/>
            </a:p>
          </p:txBody>
        </p:sp>
      </p:grpSp>
    </p:spTree>
    <p:extLst>
      <p:ext uri="{BB962C8B-B14F-4D97-AF65-F5344CB8AC3E}">
        <p14:creationId xmlns:p14="http://schemas.microsoft.com/office/powerpoint/2010/main" val="187226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4380245"/>
            <a:ext cx="6087291" cy="1619907"/>
            <a:chOff x="-320431" y="5476240"/>
            <a:chExt cx="5054991" cy="1276186"/>
          </a:xfrm>
        </p:grpSpPr>
        <p:sp>
          <p:nvSpPr>
            <p:cNvPr id="5" name="Rechteck 4"/>
            <p:cNvSpPr/>
            <p:nvPr/>
          </p:nvSpPr>
          <p:spPr>
            <a:xfrm>
              <a:off x="-320431" y="5476240"/>
              <a:ext cx="5054991"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78153" y="5547360"/>
              <a:ext cx="4812713" cy="1139613"/>
            </a:xfrm>
            <a:prstGeom prst="rect">
              <a:avLst/>
            </a:prstGeom>
            <a:noFill/>
          </p:spPr>
          <p:txBody>
            <a:bodyPr wrap="square" rtlCol="0">
              <a:spAutoFit/>
            </a:bodyPr>
            <a:lstStyle/>
            <a:p>
              <a:r>
                <a:rPr lang="it-IT" sz="4400" b="1" dirty="0">
                  <a:solidFill>
                    <a:schemeClr val="bg2">
                      <a:lumMod val="50000"/>
                    </a:schemeClr>
                  </a:solidFill>
                  <a:latin typeface="Arial Narrow" panose="020B0606020202030204" pitchFamily="34" charset="0"/>
                </a:rPr>
                <a:t>Doveri delle monitrici </a:t>
              </a:r>
              <a:br>
                <a:rPr lang="it-IT" sz="4400" b="1" dirty="0">
                  <a:solidFill>
                    <a:schemeClr val="bg2">
                      <a:lumMod val="50000"/>
                    </a:schemeClr>
                  </a:solidFill>
                  <a:latin typeface="Arial Narrow" panose="020B0606020202030204" pitchFamily="34" charset="0"/>
                </a:rPr>
              </a:br>
              <a:r>
                <a:rPr lang="it-IT" sz="4400" b="1" dirty="0">
                  <a:solidFill>
                    <a:schemeClr val="bg2">
                      <a:lumMod val="50000"/>
                    </a:schemeClr>
                  </a:solidFill>
                  <a:latin typeface="Arial Narrow" panose="020B0606020202030204" pitchFamily="34" charset="0"/>
                </a:rPr>
                <a:t>e dei monitori G+S</a:t>
              </a:r>
              <a:endParaRPr lang="de-CH" sz="4400" b="1" dirty="0">
                <a:solidFill>
                  <a:schemeClr val="bg2">
                    <a:lumMod val="50000"/>
                  </a:schemeClr>
                </a:solidFill>
                <a:latin typeface="Arial Narrow" panose="020B0606020202030204" pitchFamily="34" charset="0"/>
              </a:endParaRPr>
            </a:p>
          </p:txBody>
        </p:sp>
      </p:grpSp>
      <p:sp>
        <p:nvSpPr>
          <p:cNvPr id="2" name="Inhaltsplatzhalter 1"/>
          <p:cNvSpPr>
            <a:spLocks noGrp="1"/>
          </p:cNvSpPr>
          <p:nvPr>
            <p:ph sz="quarter" idx="12"/>
          </p:nvPr>
        </p:nvSpPr>
        <p:spPr/>
        <p:txBody>
          <a:bodyPr/>
          <a:lstStyle/>
          <a:p>
            <a:r>
              <a:rPr lang="de-CH" dirty="0"/>
              <a:t>			</a:t>
            </a:r>
          </a:p>
        </p:txBody>
      </p:sp>
      <p:pic>
        <p:nvPicPr>
          <p:cNvPr id="7" name="Grafik 6">
            <a:extLst>
              <a:ext uri="{FF2B5EF4-FFF2-40B4-BE49-F238E27FC236}">
                <a16:creationId xmlns:a16="http://schemas.microsoft.com/office/drawing/2014/main" id="{03237AE8-D411-445B-BD88-70B05DE0A2B5}"/>
              </a:ext>
            </a:extLst>
          </p:cNvPr>
          <p:cNvPicPr>
            <a:picLocks noChangeAspect="1"/>
          </p:cNvPicPr>
          <p:nvPr/>
        </p:nvPicPr>
        <p:blipFill>
          <a:blip r:embed="rId3"/>
          <a:stretch>
            <a:fillRect/>
          </a:stretch>
        </p:blipFill>
        <p:spPr>
          <a:xfrm>
            <a:off x="6709902" y="118872"/>
            <a:ext cx="5381514" cy="6620256"/>
          </a:xfrm>
          <a:prstGeom prst="rect">
            <a:avLst/>
          </a:prstGeom>
        </p:spPr>
      </p:pic>
    </p:spTree>
    <p:extLst>
      <p:ext uri="{BB962C8B-B14F-4D97-AF65-F5344CB8AC3E}">
        <p14:creationId xmlns:p14="http://schemas.microsoft.com/office/powerpoint/2010/main" val="1007857489"/>
      </p:ext>
    </p:extLst>
  </p:cSld>
  <p:clrMapOvr>
    <a:masterClrMapping/>
  </p:clrMapOvr>
</p:sld>
</file>

<file path=ppt/theme/theme1.xml><?xml version="1.0" encoding="utf-8"?>
<a:theme xmlns:a="http://schemas.openxmlformats.org/drawingml/2006/main" name="BASPO_Basis_d_16:9">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i_Vorlage" id="{EEFC7FB5-D97D-4A63-8901-5E90442B631A}" vid="{9D416CC3-B74B-4893-B1F1-BA0B31907A4F}"/>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16_9_BASPO_J+S_i_Vorlage</Template>
  <TotalTime>0</TotalTime>
  <Words>1992</Words>
  <Application>Microsoft Office PowerPoint</Application>
  <PresentationFormat>Breitbild</PresentationFormat>
  <Paragraphs>126</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Arial Narrow</vt:lpstr>
      <vt:lpstr>Bahnschrift Light SemiCondensed</vt:lpstr>
      <vt:lpstr>Symbol</vt:lpstr>
      <vt:lpstr>BASPO_Basis_d_16:9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funziona G+S</dc:title>
  <dc:creator>Gioventù+Sport</dc:creator>
  <cp:lastModifiedBy>Schwarzwälder Beate BASPO</cp:lastModifiedBy>
  <cp:revision>16</cp:revision>
  <dcterms:created xsi:type="dcterms:W3CDTF">2023-01-04T07:01:35Z</dcterms:created>
  <dcterms:modified xsi:type="dcterms:W3CDTF">2024-10-01T12:29:41Z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5c3252-146d-46f3-8062-82cd8c8d7e7d_Enabled">
    <vt:lpwstr>true</vt:lpwstr>
  </property>
  <property fmtid="{D5CDD505-2E9C-101B-9397-08002B2CF9AE}" pid="3" name="MSIP_Label_245c3252-146d-46f3-8062-82cd8c8d7e7d_SetDate">
    <vt:lpwstr>2024-10-01T12:28:34Z</vt:lpwstr>
  </property>
  <property fmtid="{D5CDD505-2E9C-101B-9397-08002B2CF9AE}" pid="4" name="MSIP_Label_245c3252-146d-46f3-8062-82cd8c8d7e7d_Method">
    <vt:lpwstr>Privileged</vt:lpwstr>
  </property>
  <property fmtid="{D5CDD505-2E9C-101B-9397-08002B2CF9AE}" pid="5" name="MSIP_Label_245c3252-146d-46f3-8062-82cd8c8d7e7d_Name">
    <vt:lpwstr>L1</vt:lpwstr>
  </property>
  <property fmtid="{D5CDD505-2E9C-101B-9397-08002B2CF9AE}" pid="6" name="MSIP_Label_245c3252-146d-46f3-8062-82cd8c8d7e7d_SiteId">
    <vt:lpwstr>6ae27add-8276-4a38-88c1-3a9c1f973767</vt:lpwstr>
  </property>
  <property fmtid="{D5CDD505-2E9C-101B-9397-08002B2CF9AE}" pid="7" name="MSIP_Label_245c3252-146d-46f3-8062-82cd8c8d7e7d_ActionId">
    <vt:lpwstr>98d23863-845d-4f01-b86d-162cce800ee5</vt:lpwstr>
  </property>
  <property fmtid="{D5CDD505-2E9C-101B-9397-08002B2CF9AE}" pid="8" name="MSIP_Label_245c3252-146d-46f3-8062-82cd8c8d7e7d_ContentBits">
    <vt:lpwstr>0</vt:lpwstr>
  </property>
</Properties>
</file>